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17" r:id="rId5"/>
    <p:sldId id="307" r:id="rId6"/>
    <p:sldId id="336" r:id="rId7"/>
    <p:sldId id="263" r:id="rId8"/>
    <p:sldId id="328" r:id="rId9"/>
    <p:sldId id="329" r:id="rId10"/>
    <p:sldId id="330" r:id="rId11"/>
    <p:sldId id="331" r:id="rId12"/>
    <p:sldId id="333" r:id="rId13"/>
    <p:sldId id="310" r:id="rId14"/>
    <p:sldId id="334" r:id="rId15"/>
    <p:sldId id="338" r:id="rId16"/>
    <p:sldId id="348" r:id="rId17"/>
    <p:sldId id="318" r:id="rId18"/>
    <p:sldId id="339" r:id="rId19"/>
    <p:sldId id="341" r:id="rId20"/>
    <p:sldId id="314" r:id="rId21"/>
    <p:sldId id="342" r:id="rId22"/>
    <p:sldId id="343" r:id="rId23"/>
    <p:sldId id="346" r:id="rId24"/>
    <p:sldId id="347" r:id="rId25"/>
    <p:sldId id="344" r:id="rId26"/>
    <p:sldId id="30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D8"/>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5" autoAdjust="0"/>
    <p:restoredTop sz="95415" autoAdjust="0"/>
  </p:normalViewPr>
  <p:slideViewPr>
    <p:cSldViewPr snapToGrid="0">
      <p:cViewPr varScale="1">
        <p:scale>
          <a:sx n="89" d="100"/>
          <a:sy n="89" d="100"/>
        </p:scale>
        <p:origin x="180" y="33"/>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4/8/2024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4/8/2024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15B8-FE3E-F6EE-4539-65958D9C2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39CC3-493A-1561-56DB-791E66BEF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D8F10-15A0-D07C-3394-7B8BAFA58F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20511A-3963-9616-0B8F-A105439494E3}"/>
              </a:ext>
            </a:extLst>
          </p:cNvPr>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3973987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EF011-E8ED-FCDF-5F68-B2E4DA828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10C3E-0C48-1CD1-5FD4-A3D33D9AD1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EBBAD-78E2-FE78-C0F7-DE77A348A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EE56B0-176F-1E46-C7E2-F89A15D20811}"/>
              </a:ext>
            </a:extLst>
          </p:cNvPr>
          <p:cNvSpPr>
            <a:spLocks noGrp="1"/>
          </p:cNvSpPr>
          <p:nvPr>
            <p:ph type="sldNum" sz="quarter" idx="5"/>
          </p:nvPr>
        </p:nvSpPr>
        <p:spPr/>
        <p:txBody>
          <a:bodyPr/>
          <a:lstStyle/>
          <a:p>
            <a:fld id="{7C366290-4595-5745-A50F-D5EC13BAC604}" type="slidenum">
              <a:rPr lang="en-US" noProof="0" smtClean="0"/>
              <a:t>14</a:t>
            </a:fld>
            <a:endParaRPr lang="en-US" noProof="0" dirty="0"/>
          </a:p>
        </p:txBody>
      </p:sp>
    </p:spTree>
    <p:extLst>
      <p:ext uri="{BB962C8B-B14F-4D97-AF65-F5344CB8AC3E}">
        <p14:creationId xmlns:p14="http://schemas.microsoft.com/office/powerpoint/2010/main" val="2713430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0D0D0D"/>
                </a:solidFill>
                <a:effectLst/>
                <a:latin typeface="Helvetica" pitchFamily="2" charset="0"/>
              </a:rPr>
              <a:t>Our website has three tabs on the navigation bar. The "Learn" tab helps users find detailed information about all 13 diseases. In the "Prediction" tab, a smart system predicts diseases using a special model. Lastly, we use data visualization to make information easier to understand.</a:t>
            </a:r>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137514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128484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254703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991663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Boost current deep learning structures and methods to enhance model efficacy on visual and auditory datasets.</a:t>
            </a:r>
          </a:p>
          <a:p>
            <a:pPr marL="228600" indent="-228600">
              <a:buAutoNum type="arabicPeriod"/>
            </a:pPr>
            <a:r>
              <a:rPr lang="en-US" dirty="0"/>
              <a:t>Can Modify the models' hyperparameters and regularization strategies.</a:t>
            </a:r>
          </a:p>
          <a:p>
            <a:pPr marL="228600" indent="-228600">
              <a:buAutoNum type="arabicPeriod"/>
            </a:pPr>
            <a:r>
              <a:rPr lang="en-US" dirty="0"/>
              <a:t>Can Create realistic audio samples for data enhancement by integrating Generative Adversarial Networks (GANs).</a:t>
            </a:r>
          </a:p>
          <a:p>
            <a:pPr marL="228600" indent="-228600">
              <a:buAutoNum type="arabicPeriod"/>
            </a:pPr>
            <a:r>
              <a:rPr lang="en-US" dirty="0"/>
              <a:t>Coming to Leveraging Transfer Learning:</a:t>
            </a:r>
          </a:p>
          <a:p>
            <a:pPr marL="228600" indent="-228600">
              <a:buAutoNum type="arabicPeriod"/>
            </a:pPr>
            <a:r>
              <a:rPr lang="en-US" dirty="0"/>
              <a:t>To apply knowledge from large-scale datasets to particular picture and audio tasks, can use transfer learning techniques and pre-trained models.</a:t>
            </a:r>
          </a:p>
          <a:p>
            <a:pPr marL="228600" indent="-228600">
              <a:buAutoNum type="arabicPeriod"/>
            </a:pPr>
            <a:r>
              <a:rPr lang="en-US" dirty="0"/>
              <a:t>Optimize pre-trained models using target datasets to make use of obtained features and boost training efficiency.</a:t>
            </a:r>
          </a:p>
          <a:p>
            <a:pPr marL="228600" indent="-228600">
              <a:buAutoNum type="arabicPeriod"/>
            </a:pPr>
            <a:r>
              <a:rPr lang="en-US" dirty="0"/>
              <a:t>Investigate combined methods to merge forecasts from various models, relying on the advantages of every architecture to enhance overall performance across various datasets.</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22</a:t>
            </a:fld>
            <a:endParaRPr lang="en-US" noProof="0" dirty="0"/>
          </a:p>
        </p:txBody>
      </p:sp>
    </p:spTree>
    <p:extLst>
      <p:ext uri="{BB962C8B-B14F-4D97-AF65-F5344CB8AC3E}">
        <p14:creationId xmlns:p14="http://schemas.microsoft.com/office/powerpoint/2010/main" val="633034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23</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155B-6882-2B04-C881-DDBFDCC09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64418-B3F3-D5A9-481C-856CBF4FB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12921-B02D-2F00-4D6B-708B0C240AE3}"/>
              </a:ext>
            </a:extLst>
          </p:cNvPr>
          <p:cNvSpPr>
            <a:spLocks noGrp="1"/>
          </p:cNvSpPr>
          <p:nvPr>
            <p:ph type="body" idx="1"/>
          </p:nvPr>
        </p:nvSpPr>
        <p:spPr/>
        <p:txBody>
          <a:bodyPr/>
          <a:lstStyle/>
          <a:p>
            <a:r>
              <a:rPr lang="en-US" dirty="0"/>
              <a:t>In the ResNet architecture, audio inputs undergo a sequential processing pipeline, traversing through components such as the basic block, Res-n block, SE block, </a:t>
            </a:r>
            <a:r>
              <a:rPr lang="en-US" dirty="0" err="1"/>
              <a:t>ReSE</a:t>
            </a:r>
            <a:r>
              <a:rPr lang="en-US" dirty="0"/>
              <a:t>-n block, and feature recalibration. This structure enables the model to effectively capture and refine audio features at various levels, facilitating a comprehensive understanding of the input data. Ultimately, the output is generated based on the prescribed flow depicted in the diagram, resulting in refined and nuanced predictions.</a:t>
            </a:r>
          </a:p>
        </p:txBody>
      </p:sp>
      <p:sp>
        <p:nvSpPr>
          <p:cNvPr id="4" name="Slide Number Placeholder 3">
            <a:extLst>
              <a:ext uri="{FF2B5EF4-FFF2-40B4-BE49-F238E27FC236}">
                <a16:creationId xmlns:a16="http://schemas.microsoft.com/office/drawing/2014/main" id="{51152266-DFD7-6FAC-8165-6C671AB9C45A}"/>
              </a:ext>
            </a:extLst>
          </p:cNvPr>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1475397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proposed models</a:t>
            </a:r>
          </a:p>
          <a:p>
            <a:r>
              <a:rPr lang="en-US" dirty="0"/>
              <a:t>Initially, we experimented with machine learning models such as SVC and random forest. Following the guidance of our professor, we transitioned to more advanced models, including DenseNet, ResNet, RNN, LSTM, and MobileNet, considered to be among the best in the field.</a:t>
            </a:r>
          </a:p>
          <a:p>
            <a:endParaRPr lang="en-US" dirty="0"/>
          </a:p>
          <a:p>
            <a:r>
              <a:rPr lang="en-US" dirty="0"/>
              <a:t>A DenseNet is a type of convolutional neural network that </a:t>
            </a:r>
            <a:r>
              <a:rPr lang="en-US" dirty="0" err="1"/>
              <a:t>utilises</a:t>
            </a:r>
            <a:r>
              <a:rPr lang="en-US" dirty="0"/>
              <a:t> dense connections between layers, through Dense Blocks, where we connect all layers (with matching feature-map sizes) directly with each other.</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58216-0FEE-5B3C-F9DB-8B070774D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A8A91-930A-E0AE-9819-8BD67A39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66E1E-4304-5E85-FC61-A51DD26DEB12}"/>
              </a:ext>
            </a:extLst>
          </p:cNvPr>
          <p:cNvSpPr>
            <a:spLocks noGrp="1"/>
          </p:cNvSpPr>
          <p:nvPr>
            <p:ph type="body" idx="1"/>
          </p:nvPr>
        </p:nvSpPr>
        <p:spPr/>
        <p:txBody>
          <a:bodyPr/>
          <a:lstStyle/>
          <a:p>
            <a:r>
              <a:rPr lang="en-US" dirty="0"/>
              <a:t>This is the architecture of </a:t>
            </a:r>
            <a:r>
              <a:rPr lang="en-US" dirty="0" err="1"/>
              <a:t>densenet</a:t>
            </a:r>
            <a:endParaRPr lang="en-US" dirty="0"/>
          </a:p>
          <a:p>
            <a:r>
              <a:rPr lang="en-US" dirty="0"/>
              <a:t>Here DenseNet employs the "ReLU" activation function to introduce non-linearity, while dropout is incorporated to prevent overfitting. The output shape is set to 3, reflecting the total number of classes in the classification task.</a:t>
            </a:r>
          </a:p>
        </p:txBody>
      </p:sp>
      <p:sp>
        <p:nvSpPr>
          <p:cNvPr id="4" name="Slide Number Placeholder 3">
            <a:extLst>
              <a:ext uri="{FF2B5EF4-FFF2-40B4-BE49-F238E27FC236}">
                <a16:creationId xmlns:a16="http://schemas.microsoft.com/office/drawing/2014/main" id="{9349E793-42DB-FB9F-C265-D8BD593C6378}"/>
              </a:ext>
            </a:extLst>
          </p:cNvPr>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5996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40F6-C408-6B1D-DAE9-E9B753C23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A0C31-B04E-1873-B0B6-552AC36D0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C066B-711B-8775-9569-2FF620D525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7F5F71-9DAC-67E0-73E8-99807D3FC94A}"/>
              </a:ext>
            </a:extLst>
          </p:cNvPr>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263491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155B-6882-2B04-C881-DDBFDCC09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64418-B3F3-D5A9-481C-856CBF4FB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12921-B02D-2F00-4D6B-708B0C240AE3}"/>
              </a:ext>
            </a:extLst>
          </p:cNvPr>
          <p:cNvSpPr>
            <a:spLocks noGrp="1"/>
          </p:cNvSpPr>
          <p:nvPr>
            <p:ph type="body" idx="1"/>
          </p:nvPr>
        </p:nvSpPr>
        <p:spPr/>
        <p:txBody>
          <a:bodyPr/>
          <a:lstStyle/>
          <a:p>
            <a:r>
              <a:rPr lang="en-US" dirty="0"/>
              <a:t>In the ResNet architecture, audio inputs undergo a sequential processing pipeline, traversing through components such as the basic block, Res-n block, SE block, </a:t>
            </a:r>
            <a:r>
              <a:rPr lang="en-US" dirty="0" err="1"/>
              <a:t>ReSE</a:t>
            </a:r>
            <a:r>
              <a:rPr lang="en-US" dirty="0"/>
              <a:t>-n block, and feature recalibration. This structure enables the model to effectively capture and refine audio features at various levels, facilitating a comprehensive understanding of the input data. Ultimately, the output is generated based on the prescribed flow depicted in the diagram, resulting in refined and nuanced predictions.</a:t>
            </a:r>
          </a:p>
        </p:txBody>
      </p:sp>
      <p:sp>
        <p:nvSpPr>
          <p:cNvPr id="4" name="Slide Number Placeholder 3">
            <a:extLst>
              <a:ext uri="{FF2B5EF4-FFF2-40B4-BE49-F238E27FC236}">
                <a16:creationId xmlns:a16="http://schemas.microsoft.com/office/drawing/2014/main" id="{51152266-DFD7-6FAC-8165-6C671AB9C45A}"/>
              </a:ext>
            </a:extLst>
          </p:cNvPr>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78008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E46CD-D110-8D37-BF1A-E9E6D0DBC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FF8F0-B58A-30FA-42E4-6FFD7E438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0E7CF-9745-DEDD-C258-594D93286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AAF8D7-F043-69B5-BE45-AB62417B5F69}"/>
              </a:ext>
            </a:extLst>
          </p:cNvPr>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223064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4C3D-32EB-6A13-A412-D053DA534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BACC-AF02-7831-77C2-6CF594F68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611E-B2F5-044D-FB57-68E170A6AE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method helps the model avoid focusing too much on specific details, making it better at understanding different types of data. It also gets the model ready for the final decision without unnecessary information. By using fewer technical details, it prevents the model from becoming too specialized and helps it work well with various kinds of data.</a:t>
            </a:r>
          </a:p>
          <a:p>
            <a:endParaRPr lang="en-US" dirty="0"/>
          </a:p>
        </p:txBody>
      </p:sp>
      <p:sp>
        <p:nvSpPr>
          <p:cNvPr id="4" name="Slide Number Placeholder 3">
            <a:extLst>
              <a:ext uri="{FF2B5EF4-FFF2-40B4-BE49-F238E27FC236}">
                <a16:creationId xmlns:a16="http://schemas.microsoft.com/office/drawing/2014/main" id="{642D3C7A-B9BB-7C2E-571C-0E38FE8D35E1}"/>
              </a:ext>
            </a:extLst>
          </p:cNvPr>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115789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s://svgsilh.com/image/1275780.html" TargetMode="Externa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4.png"/><Relationship Id="rId16"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27.svg"/><Relationship Id="rId11" Type="http://schemas.openxmlformats.org/officeDocument/2006/relationships/image" Target="../media/image30.png"/><Relationship Id="rId5" Type="http://schemas.openxmlformats.org/officeDocument/2006/relationships/image" Target="../media/image26.png"/><Relationship Id="rId15" Type="http://schemas.openxmlformats.org/officeDocument/2006/relationships/image" Target="../media/image34.svg"/><Relationship Id="rId10" Type="http://schemas.openxmlformats.org/officeDocument/2006/relationships/image" Target="../media/image29.png"/><Relationship Id="rId4" Type="http://schemas.microsoft.com/office/2007/relationships/hdphoto" Target="../media/hdphoto1.wdp"/><Relationship Id="rId9" Type="http://schemas.openxmlformats.org/officeDocument/2006/relationships/hyperlink" Target="https://en.wikipedia.org/wiki/Talk:Album-equivalent_unit" TargetMode="Externa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270955"/>
            <a:ext cx="10360152" cy="5029200"/>
          </a:xfrm>
        </p:spPr>
        <p:txBody>
          <a:bodyPr anchor="ctr"/>
          <a:lstStyle/>
          <a:p>
            <a:r>
              <a:rPr lang="en-US" dirty="0"/>
              <a:t>Swine Disease Classification using Deep Learning</a:t>
            </a:r>
          </a:p>
        </p:txBody>
      </p:sp>
      <p:sp>
        <p:nvSpPr>
          <p:cNvPr id="2" name="TextBox 1">
            <a:extLst>
              <a:ext uri="{FF2B5EF4-FFF2-40B4-BE49-F238E27FC236}">
                <a16:creationId xmlns:a16="http://schemas.microsoft.com/office/drawing/2014/main" id="{525E359B-7808-2018-C527-E90780F2B905}"/>
              </a:ext>
            </a:extLst>
          </p:cNvPr>
          <p:cNvSpPr txBox="1"/>
          <p:nvPr/>
        </p:nvSpPr>
        <p:spPr>
          <a:xfrm>
            <a:off x="1813388" y="4466272"/>
            <a:ext cx="3662737" cy="2120773"/>
          </a:xfrm>
          <a:prstGeom prst="rect">
            <a:avLst/>
          </a:prstGeom>
          <a:noFill/>
        </p:spPr>
        <p:txBody>
          <a:bodyPr wrap="square" rtlCol="0">
            <a:spAutoFit/>
          </a:bodyPr>
          <a:lstStyle/>
          <a:p>
            <a:pPr>
              <a:lnSpc>
                <a:spcPct val="150000"/>
              </a:lnSpc>
            </a:pPr>
            <a:r>
              <a:rPr lang="en-US" dirty="0">
                <a:latin typeface="+mj-lt"/>
              </a:rPr>
              <a:t>Team 7:</a:t>
            </a:r>
          </a:p>
          <a:p>
            <a:pPr>
              <a:lnSpc>
                <a:spcPct val="150000"/>
              </a:lnSpc>
            </a:pPr>
            <a:r>
              <a:rPr lang="en-US" dirty="0">
                <a:latin typeface="+mj-lt"/>
              </a:rPr>
              <a:t>Hruthik Vinnakota</a:t>
            </a:r>
          </a:p>
          <a:p>
            <a:pPr>
              <a:lnSpc>
                <a:spcPct val="150000"/>
              </a:lnSpc>
            </a:pPr>
            <a:r>
              <a:rPr lang="en-US" dirty="0">
                <a:latin typeface="+mj-lt"/>
              </a:rPr>
              <a:t>Jugal Kishore Ruvva</a:t>
            </a:r>
          </a:p>
          <a:p>
            <a:pPr>
              <a:lnSpc>
                <a:spcPct val="150000"/>
              </a:lnSpc>
            </a:pPr>
            <a:r>
              <a:rPr lang="en-US" dirty="0">
                <a:latin typeface="+mj-lt"/>
              </a:rPr>
              <a:t>Rajeev Yenugula</a:t>
            </a:r>
          </a:p>
          <a:p>
            <a:pPr>
              <a:lnSpc>
                <a:spcPct val="150000"/>
              </a:lnSpc>
            </a:pPr>
            <a:r>
              <a:rPr lang="en-US" dirty="0">
                <a:latin typeface="+mj-lt"/>
              </a:rPr>
              <a:t>Ramya Sudireddy</a:t>
            </a:r>
          </a:p>
        </p:txBody>
      </p:sp>
      <p:sp>
        <p:nvSpPr>
          <p:cNvPr id="4" name="Subtitle 2">
            <a:extLst>
              <a:ext uri="{FF2B5EF4-FFF2-40B4-BE49-F238E27FC236}">
                <a16:creationId xmlns:a16="http://schemas.microsoft.com/office/drawing/2014/main" id="{262EAEAD-2F1C-0743-5B56-6DF530709629}"/>
              </a:ext>
            </a:extLst>
          </p:cNvPr>
          <p:cNvSpPr txBox="1">
            <a:spLocks/>
          </p:cNvSpPr>
          <p:nvPr/>
        </p:nvSpPr>
        <p:spPr>
          <a:xfrm>
            <a:off x="7375092" y="3945527"/>
            <a:ext cx="2219389" cy="88754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tx1"/>
                </a:solidFill>
                <a:latin typeface="+mj-lt"/>
              </a:rPr>
              <a:t>DATA 298B</a:t>
            </a:r>
          </a:p>
          <a:p>
            <a:r>
              <a:rPr lang="en-US" sz="1800" dirty="0">
                <a:solidFill>
                  <a:schemeClr val="tx1"/>
                </a:solidFill>
                <a:latin typeface="+mj-lt"/>
              </a:rPr>
              <a:t>Dr. Jerry Zeyu Gao</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452063" y="231169"/>
            <a:ext cx="10360152" cy="914400"/>
          </a:xfrm>
        </p:spPr>
        <p:txBody>
          <a:bodyPr/>
          <a:lstStyle/>
          <a:p>
            <a:r>
              <a:rPr lang="en-US" sz="4800" dirty="0"/>
              <a:t>Proposed Models</a:t>
            </a:r>
          </a:p>
        </p:txBody>
      </p:sp>
      <p:sp>
        <p:nvSpPr>
          <p:cNvPr id="5" name="Text Placeholder 14">
            <a:extLst>
              <a:ext uri="{FF2B5EF4-FFF2-40B4-BE49-F238E27FC236}">
                <a16:creationId xmlns:a16="http://schemas.microsoft.com/office/drawing/2014/main" id="{85F0F91B-33A4-D287-8370-008457F16E32}"/>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LSTM</a:t>
            </a:r>
          </a:p>
        </p:txBody>
      </p:sp>
      <p:sp>
        <p:nvSpPr>
          <p:cNvPr id="6" name="TextBox 5">
            <a:extLst>
              <a:ext uri="{FF2B5EF4-FFF2-40B4-BE49-F238E27FC236}">
                <a16:creationId xmlns:a16="http://schemas.microsoft.com/office/drawing/2014/main" id="{0DCF6F7E-6371-111C-BE74-EA281B77A379}"/>
              </a:ext>
            </a:extLst>
          </p:cNvPr>
          <p:cNvSpPr txBox="1"/>
          <p:nvPr/>
        </p:nvSpPr>
        <p:spPr>
          <a:xfrm>
            <a:off x="452063" y="1958433"/>
            <a:ext cx="11287874" cy="157556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Long Short-Term Memory (LSTM):</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Advanced RNN architecture capable of learning long-term dependencies in sequence data.</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Ideal for time-series analysis, image classification, natural language processing, and speech recognition tasks.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ffectively handle sequences of </a:t>
            </a:r>
            <a:r>
              <a:rPr lang="en-US" b="1" dirty="0">
                <a:solidFill>
                  <a:srgbClr val="0E101A"/>
                </a:solidFill>
              </a:rPr>
              <a:t>image</a:t>
            </a:r>
            <a:r>
              <a:rPr lang="en-US" sz="1800" b="1" dirty="0">
                <a:solidFill>
                  <a:srgbClr val="0E101A"/>
                </a:solidFill>
                <a:effectLst/>
              </a:rPr>
              <a:t> features, capturing temporal dynamics critical for understanding video and image.</a:t>
            </a:r>
            <a:endParaRPr lang="en-US" sz="1800" dirty="0">
              <a:solidFill>
                <a:srgbClr val="0E101A"/>
              </a:solidFill>
              <a:effectLst/>
            </a:endParaRPr>
          </a:p>
        </p:txBody>
      </p:sp>
      <p:pic>
        <p:nvPicPr>
          <p:cNvPr id="7" name="Picture 6" descr="A diagram of a computer&#10;&#10;Description automatically generated">
            <a:extLst>
              <a:ext uri="{FF2B5EF4-FFF2-40B4-BE49-F238E27FC236}">
                <a16:creationId xmlns:a16="http://schemas.microsoft.com/office/drawing/2014/main" id="{567D4637-1027-65D1-A006-60C2609738EB}"/>
              </a:ext>
            </a:extLst>
          </p:cNvPr>
          <p:cNvPicPr>
            <a:picLocks noChangeAspect="1"/>
          </p:cNvPicPr>
          <p:nvPr/>
        </p:nvPicPr>
        <p:blipFill>
          <a:blip r:embed="rId3"/>
          <a:stretch>
            <a:fillRect/>
          </a:stretch>
        </p:blipFill>
        <p:spPr>
          <a:xfrm>
            <a:off x="568713" y="3958683"/>
            <a:ext cx="10995102" cy="2787805"/>
          </a:xfrm>
          <a:prstGeom prst="rect">
            <a:avLst/>
          </a:prstGeom>
        </p:spPr>
      </p:pic>
    </p:spTree>
    <p:extLst>
      <p:ext uri="{BB962C8B-B14F-4D97-AF65-F5344CB8AC3E}">
        <p14:creationId xmlns:p14="http://schemas.microsoft.com/office/powerpoint/2010/main" val="423010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71D4485-A71A-29EB-C5D0-650BB5027E4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C72CA7D-60FC-8D36-A272-489799E8D359}"/>
              </a:ext>
            </a:extLst>
          </p:cNvPr>
          <p:cNvSpPr>
            <a:spLocks noGrp="1"/>
          </p:cNvSpPr>
          <p:nvPr>
            <p:ph type="title"/>
          </p:nvPr>
        </p:nvSpPr>
        <p:spPr>
          <a:xfrm>
            <a:off x="452063" y="231169"/>
            <a:ext cx="10360152" cy="914400"/>
          </a:xfrm>
        </p:spPr>
        <p:txBody>
          <a:bodyPr/>
          <a:lstStyle/>
          <a:p>
            <a:r>
              <a:rPr lang="en-US" sz="4800" dirty="0"/>
              <a:t>Proposed Models</a:t>
            </a:r>
          </a:p>
        </p:txBody>
      </p:sp>
      <p:sp>
        <p:nvSpPr>
          <p:cNvPr id="5" name="Text Placeholder 14">
            <a:extLst>
              <a:ext uri="{FF2B5EF4-FFF2-40B4-BE49-F238E27FC236}">
                <a16:creationId xmlns:a16="http://schemas.microsoft.com/office/drawing/2014/main" id="{328B6C13-7644-F0C5-2C60-BC650084A598}"/>
              </a:ext>
            </a:extLst>
          </p:cNvPr>
          <p:cNvSpPr txBox="1">
            <a:spLocks/>
          </p:cNvSpPr>
          <p:nvPr/>
        </p:nvSpPr>
        <p:spPr>
          <a:xfrm>
            <a:off x="452063" y="1352217"/>
            <a:ext cx="4120865" cy="7128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badi" panose="020B0604020104020204" pitchFamily="34" charset="0"/>
              </a:rPr>
              <a:t>MobileNet</a:t>
            </a:r>
          </a:p>
        </p:txBody>
      </p:sp>
      <p:sp>
        <p:nvSpPr>
          <p:cNvPr id="6" name="TextBox 5">
            <a:extLst>
              <a:ext uri="{FF2B5EF4-FFF2-40B4-BE49-F238E27FC236}">
                <a16:creationId xmlns:a16="http://schemas.microsoft.com/office/drawing/2014/main" id="{7BCCD0B8-BDDB-5170-AB4A-1B5B31483D81}"/>
              </a:ext>
            </a:extLst>
          </p:cNvPr>
          <p:cNvSpPr txBox="1"/>
          <p:nvPr/>
        </p:nvSpPr>
        <p:spPr>
          <a:xfrm>
            <a:off x="452063" y="1958433"/>
            <a:ext cx="9918571" cy="2545056"/>
          </a:xfrm>
          <a:prstGeom prst="rect">
            <a:avLst/>
          </a:prstGeom>
          <a:noFill/>
        </p:spPr>
        <p:txBody>
          <a:bodyPr wrap="square" rtlCol="0">
            <a:spAutoFit/>
          </a:bodyPr>
          <a:lstStyle/>
          <a:p>
            <a:pPr>
              <a:lnSpc>
                <a:spcPct val="150000"/>
              </a:lnSpc>
              <a:spcBef>
                <a:spcPts val="0"/>
              </a:spcBef>
              <a:spcAft>
                <a:spcPts val="0"/>
              </a:spcAft>
            </a:pPr>
            <a:r>
              <a:rPr lang="en-US" sz="1800" b="1" dirty="0">
                <a:solidFill>
                  <a:srgbClr val="0E101A"/>
                </a:solidFill>
                <a:effectLst/>
              </a:rPr>
              <a:t>MobileNet:</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 class of efficient models for mobile and embedded vision applications.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Optimized for speed and size while maintaining accuracy, utilizing depth wise separable convolutions.</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In this context, MobileNet can effectively process visual data with lower computational resources, making it suitable for real-time applications on mobile devices, such as facial recognition and object detection in images and video streams.</a:t>
            </a:r>
            <a:endParaRPr lang="en-US" sz="1800" dirty="0">
              <a:solidFill>
                <a:srgbClr val="0E101A"/>
              </a:solidFill>
              <a:effectLst/>
            </a:endParaRPr>
          </a:p>
        </p:txBody>
      </p:sp>
      <p:pic>
        <p:nvPicPr>
          <p:cNvPr id="3" name="Picture 2" descr="A diagram of a building&#10;&#10;Description automatically generated">
            <a:extLst>
              <a:ext uri="{FF2B5EF4-FFF2-40B4-BE49-F238E27FC236}">
                <a16:creationId xmlns:a16="http://schemas.microsoft.com/office/drawing/2014/main" id="{378B9415-D82D-4B9C-235F-F7BC76FDFC1E}"/>
              </a:ext>
            </a:extLst>
          </p:cNvPr>
          <p:cNvPicPr>
            <a:picLocks noChangeAspect="1"/>
          </p:cNvPicPr>
          <p:nvPr/>
        </p:nvPicPr>
        <p:blipFill>
          <a:blip r:embed="rId3"/>
          <a:stretch>
            <a:fillRect/>
          </a:stretch>
        </p:blipFill>
        <p:spPr>
          <a:xfrm>
            <a:off x="452063" y="4760862"/>
            <a:ext cx="11011391" cy="1996777"/>
          </a:xfrm>
          <a:prstGeom prst="rect">
            <a:avLst/>
          </a:prstGeom>
        </p:spPr>
      </p:pic>
    </p:spTree>
    <p:extLst>
      <p:ext uri="{BB962C8B-B14F-4D97-AF65-F5344CB8AC3E}">
        <p14:creationId xmlns:p14="http://schemas.microsoft.com/office/powerpoint/2010/main" val="459450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FC6A61D1-EC95-6531-E47E-D0CDD0F87EE8}"/>
              </a:ext>
            </a:extLst>
          </p:cNvPr>
          <p:cNvGraphicFramePr>
            <a:graphicFrameLocks noGrp="1"/>
          </p:cNvGraphicFramePr>
          <p:nvPr>
            <p:extLst>
              <p:ext uri="{D42A27DB-BD31-4B8C-83A1-F6EECF244321}">
                <p14:modId xmlns:p14="http://schemas.microsoft.com/office/powerpoint/2010/main" val="1476568184"/>
              </p:ext>
            </p:extLst>
          </p:nvPr>
        </p:nvGraphicFramePr>
        <p:xfrm>
          <a:off x="1237520" y="1514144"/>
          <a:ext cx="9735280" cy="2892965"/>
        </p:xfrm>
        <a:graphic>
          <a:graphicData uri="http://schemas.openxmlformats.org/drawingml/2006/table">
            <a:tbl>
              <a:tblPr firstRow="1" bandRow="1">
                <a:tableStyleId>{775DCB02-9BB8-47FD-8907-85C794F793BA}</a:tableStyleId>
              </a:tblPr>
              <a:tblGrid>
                <a:gridCol w="1947056">
                  <a:extLst>
                    <a:ext uri="{9D8B030D-6E8A-4147-A177-3AD203B41FA5}">
                      <a16:colId xmlns:a16="http://schemas.microsoft.com/office/drawing/2014/main" val="6136222"/>
                    </a:ext>
                  </a:extLst>
                </a:gridCol>
                <a:gridCol w="1947056">
                  <a:extLst>
                    <a:ext uri="{9D8B030D-6E8A-4147-A177-3AD203B41FA5}">
                      <a16:colId xmlns:a16="http://schemas.microsoft.com/office/drawing/2014/main" val="2912057035"/>
                    </a:ext>
                  </a:extLst>
                </a:gridCol>
                <a:gridCol w="1947056">
                  <a:extLst>
                    <a:ext uri="{9D8B030D-6E8A-4147-A177-3AD203B41FA5}">
                      <a16:colId xmlns:a16="http://schemas.microsoft.com/office/drawing/2014/main" val="4039353497"/>
                    </a:ext>
                  </a:extLst>
                </a:gridCol>
                <a:gridCol w="1947056">
                  <a:extLst>
                    <a:ext uri="{9D8B030D-6E8A-4147-A177-3AD203B41FA5}">
                      <a16:colId xmlns:a16="http://schemas.microsoft.com/office/drawing/2014/main" val="665609602"/>
                    </a:ext>
                  </a:extLst>
                </a:gridCol>
                <a:gridCol w="1947056">
                  <a:extLst>
                    <a:ext uri="{9D8B030D-6E8A-4147-A177-3AD203B41FA5}">
                      <a16:colId xmlns:a16="http://schemas.microsoft.com/office/drawing/2014/main" val="3179793368"/>
                    </a:ext>
                  </a:extLst>
                </a:gridCol>
              </a:tblGrid>
              <a:tr h="578593">
                <a:tc>
                  <a:txBody>
                    <a:bodyPr/>
                    <a:lstStyle/>
                    <a:p>
                      <a:r>
                        <a:rPr lang="en-US" dirty="0">
                          <a:latin typeface="Tahoma" panose="020B0604030504040204" pitchFamily="34" charset="0"/>
                          <a:ea typeface="Tahoma" panose="020B0604030504040204" pitchFamily="34" charset="0"/>
                          <a:cs typeface="Tahoma" panose="020B0604030504040204" pitchFamily="34" charset="0"/>
                        </a:rPr>
                        <a:t>MODEL</a:t>
                      </a:r>
                    </a:p>
                  </a:txBody>
                  <a:tcPr/>
                </a:tc>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extLst>
                  <a:ext uri="{0D108BD9-81ED-4DB2-BD59-A6C34878D82A}">
                    <a16:rowId xmlns:a16="http://schemas.microsoft.com/office/drawing/2014/main" val="3595513217"/>
                  </a:ext>
                </a:extLst>
              </a:tr>
              <a:tr h="578593">
                <a:tc>
                  <a:txBody>
                    <a:bodyPr/>
                    <a:lstStyle/>
                    <a:p>
                      <a:r>
                        <a:rPr lang="en-US" dirty="0"/>
                        <a:t>SVC</a:t>
                      </a:r>
                    </a:p>
                  </a:txBody>
                  <a:tcPr/>
                </a:tc>
                <a:tc>
                  <a:txBody>
                    <a:bodyPr/>
                    <a:lstStyle/>
                    <a:p>
                      <a:r>
                        <a:rPr lang="en-US" dirty="0"/>
                        <a:t>75.72</a:t>
                      </a:r>
                    </a:p>
                  </a:txBody>
                  <a:tcPr/>
                </a:tc>
                <a:tc>
                  <a:txBody>
                    <a:bodyPr/>
                    <a:lstStyle/>
                    <a:p>
                      <a:r>
                        <a:rPr lang="en-US" dirty="0"/>
                        <a:t>78.72</a:t>
                      </a:r>
                    </a:p>
                  </a:txBody>
                  <a:tcPr/>
                </a:tc>
                <a:tc>
                  <a:txBody>
                    <a:bodyPr/>
                    <a:lstStyle/>
                    <a:p>
                      <a:r>
                        <a:rPr lang="en-US" dirty="0"/>
                        <a:t>75.72</a:t>
                      </a:r>
                    </a:p>
                  </a:txBody>
                  <a:tcPr/>
                </a:tc>
                <a:tc>
                  <a:txBody>
                    <a:bodyPr/>
                    <a:lstStyle/>
                    <a:p>
                      <a:r>
                        <a:rPr lang="en-US" dirty="0"/>
                        <a:t>76.77</a:t>
                      </a:r>
                    </a:p>
                  </a:txBody>
                  <a:tcPr/>
                </a:tc>
                <a:extLst>
                  <a:ext uri="{0D108BD9-81ED-4DB2-BD59-A6C34878D82A}">
                    <a16:rowId xmlns:a16="http://schemas.microsoft.com/office/drawing/2014/main" val="335282444"/>
                  </a:ext>
                </a:extLst>
              </a:tr>
              <a:tr h="578593">
                <a:tc>
                  <a:txBody>
                    <a:bodyPr/>
                    <a:lstStyle/>
                    <a:p>
                      <a:r>
                        <a:rPr lang="en-US" dirty="0"/>
                        <a:t>Decision Tree</a:t>
                      </a:r>
                    </a:p>
                  </a:txBody>
                  <a:tcPr/>
                </a:tc>
                <a:tc>
                  <a:txBody>
                    <a:bodyPr/>
                    <a:lstStyle/>
                    <a:p>
                      <a:r>
                        <a:rPr lang="en-US" dirty="0"/>
                        <a:t>80.09</a:t>
                      </a:r>
                    </a:p>
                  </a:txBody>
                  <a:tcPr/>
                </a:tc>
                <a:tc>
                  <a:txBody>
                    <a:bodyPr/>
                    <a:lstStyle/>
                    <a:p>
                      <a:r>
                        <a:rPr lang="en-US" dirty="0"/>
                        <a:t>80.88</a:t>
                      </a:r>
                    </a:p>
                  </a:txBody>
                  <a:tcPr/>
                </a:tc>
                <a:tc>
                  <a:txBody>
                    <a:bodyPr/>
                    <a:lstStyle/>
                    <a:p>
                      <a:r>
                        <a:rPr lang="en-US" dirty="0"/>
                        <a:t>80.09</a:t>
                      </a:r>
                    </a:p>
                  </a:txBody>
                  <a:tcPr/>
                </a:tc>
                <a:tc>
                  <a:txBody>
                    <a:bodyPr/>
                    <a:lstStyle/>
                    <a:p>
                      <a:r>
                        <a:rPr lang="en-US" dirty="0"/>
                        <a:t>80.44</a:t>
                      </a:r>
                    </a:p>
                  </a:txBody>
                  <a:tcPr/>
                </a:tc>
                <a:extLst>
                  <a:ext uri="{0D108BD9-81ED-4DB2-BD59-A6C34878D82A}">
                    <a16:rowId xmlns:a16="http://schemas.microsoft.com/office/drawing/2014/main" val="2182499100"/>
                  </a:ext>
                </a:extLst>
              </a:tr>
              <a:tr h="578593">
                <a:tc>
                  <a:txBody>
                    <a:bodyPr/>
                    <a:lstStyle/>
                    <a:p>
                      <a:r>
                        <a:rPr lang="en-US" dirty="0"/>
                        <a:t>Random Forest</a:t>
                      </a:r>
                    </a:p>
                  </a:txBody>
                  <a:tcPr/>
                </a:tc>
                <a:tc>
                  <a:txBody>
                    <a:bodyPr/>
                    <a:lstStyle/>
                    <a:p>
                      <a:r>
                        <a:rPr lang="en-US" dirty="0"/>
                        <a:t>80.49</a:t>
                      </a:r>
                    </a:p>
                  </a:txBody>
                  <a:tcPr/>
                </a:tc>
                <a:tc>
                  <a:txBody>
                    <a:bodyPr/>
                    <a:lstStyle/>
                    <a:p>
                      <a:r>
                        <a:rPr lang="en-US" dirty="0"/>
                        <a:t>76.57</a:t>
                      </a:r>
                    </a:p>
                  </a:txBody>
                  <a:tcPr/>
                </a:tc>
                <a:tc>
                  <a:txBody>
                    <a:bodyPr/>
                    <a:lstStyle/>
                    <a:p>
                      <a:r>
                        <a:rPr lang="en-US" dirty="0"/>
                        <a:t>80.49</a:t>
                      </a:r>
                    </a:p>
                  </a:txBody>
                  <a:tcPr/>
                </a:tc>
                <a:tc>
                  <a:txBody>
                    <a:bodyPr/>
                    <a:lstStyle/>
                    <a:p>
                      <a:r>
                        <a:rPr lang="en-US" dirty="0"/>
                        <a:t>80.22</a:t>
                      </a:r>
                    </a:p>
                  </a:txBody>
                  <a:tcPr/>
                </a:tc>
                <a:extLst>
                  <a:ext uri="{0D108BD9-81ED-4DB2-BD59-A6C34878D82A}">
                    <a16:rowId xmlns:a16="http://schemas.microsoft.com/office/drawing/2014/main" val="2029696142"/>
                  </a:ext>
                </a:extLst>
              </a:tr>
              <a:tr h="578593">
                <a:tc>
                  <a:txBody>
                    <a:bodyPr/>
                    <a:lstStyle/>
                    <a:p>
                      <a:r>
                        <a:rPr lang="en-US" dirty="0"/>
                        <a:t>DenseNet</a:t>
                      </a:r>
                    </a:p>
                  </a:txBody>
                  <a:tcPr/>
                </a:tc>
                <a:tc>
                  <a:txBody>
                    <a:bodyPr/>
                    <a:lstStyle/>
                    <a:p>
                      <a:r>
                        <a:rPr lang="en-US" dirty="0"/>
                        <a:t>74.75</a:t>
                      </a:r>
                    </a:p>
                  </a:txBody>
                  <a:tcPr/>
                </a:tc>
                <a:tc>
                  <a:txBody>
                    <a:bodyPr/>
                    <a:lstStyle/>
                    <a:p>
                      <a:r>
                        <a:rPr lang="en-US" dirty="0"/>
                        <a:t>53.02</a:t>
                      </a:r>
                    </a:p>
                  </a:txBody>
                  <a:tcPr/>
                </a:tc>
                <a:tc>
                  <a:txBody>
                    <a:bodyPr/>
                    <a:lstStyle/>
                    <a:p>
                      <a:r>
                        <a:rPr lang="en-US" dirty="0"/>
                        <a:t>72.75</a:t>
                      </a:r>
                    </a:p>
                  </a:txBody>
                  <a:tcPr/>
                </a:tc>
                <a:tc>
                  <a:txBody>
                    <a:bodyPr/>
                    <a:lstStyle/>
                    <a:p>
                      <a:r>
                        <a:rPr lang="en-US" dirty="0"/>
                        <a:t>61.48</a:t>
                      </a:r>
                    </a:p>
                  </a:txBody>
                  <a:tcPr/>
                </a:tc>
                <a:extLst>
                  <a:ext uri="{0D108BD9-81ED-4DB2-BD59-A6C34878D82A}">
                    <a16:rowId xmlns:a16="http://schemas.microsoft.com/office/drawing/2014/main" val="1993408695"/>
                  </a:ext>
                </a:extLst>
              </a:tr>
            </a:tbl>
          </a:graphicData>
        </a:graphic>
      </p:graphicFrame>
      <p:sp>
        <p:nvSpPr>
          <p:cNvPr id="10" name="Title 10">
            <a:extLst>
              <a:ext uri="{FF2B5EF4-FFF2-40B4-BE49-F238E27FC236}">
                <a16:creationId xmlns:a16="http://schemas.microsoft.com/office/drawing/2014/main" id="{13A8283C-177A-E1A1-8416-DBDF8F8C6415}"/>
              </a:ext>
            </a:extLst>
          </p:cNvPr>
          <p:cNvSpPr>
            <a:spLocks noGrp="1"/>
          </p:cNvSpPr>
          <p:nvPr>
            <p:ph type="title"/>
          </p:nvPr>
        </p:nvSpPr>
        <p:spPr>
          <a:xfrm>
            <a:off x="452063" y="276139"/>
            <a:ext cx="10360152" cy="914400"/>
          </a:xfrm>
        </p:spPr>
        <p:txBody>
          <a:bodyPr/>
          <a:lstStyle/>
          <a:p>
            <a:r>
              <a:rPr lang="en-US" sz="4800" dirty="0"/>
              <a:t>Model Comparison</a:t>
            </a:r>
          </a:p>
        </p:txBody>
      </p:sp>
      <p:graphicFrame>
        <p:nvGraphicFramePr>
          <p:cNvPr id="13" name="Table 12">
            <a:extLst>
              <a:ext uri="{FF2B5EF4-FFF2-40B4-BE49-F238E27FC236}">
                <a16:creationId xmlns:a16="http://schemas.microsoft.com/office/drawing/2014/main" id="{F013CCD5-C713-033B-482D-DE6A48E5471B}"/>
              </a:ext>
            </a:extLst>
          </p:cNvPr>
          <p:cNvGraphicFramePr>
            <a:graphicFrameLocks noGrp="1"/>
          </p:cNvGraphicFramePr>
          <p:nvPr>
            <p:extLst>
              <p:ext uri="{D42A27DB-BD31-4B8C-83A1-F6EECF244321}">
                <p14:modId xmlns:p14="http://schemas.microsoft.com/office/powerpoint/2010/main" val="2811522184"/>
              </p:ext>
            </p:extLst>
          </p:nvPr>
        </p:nvGraphicFramePr>
        <p:xfrm>
          <a:off x="1297481" y="4712908"/>
          <a:ext cx="9705300" cy="1523000"/>
        </p:xfrm>
        <a:graphic>
          <a:graphicData uri="http://schemas.openxmlformats.org/drawingml/2006/table">
            <a:tbl>
              <a:tblPr firstRow="1" bandRow="1">
                <a:tableStyleId>{775DCB02-9BB8-47FD-8907-85C794F793BA}</a:tableStyleId>
              </a:tblPr>
              <a:tblGrid>
                <a:gridCol w="1941060">
                  <a:extLst>
                    <a:ext uri="{9D8B030D-6E8A-4147-A177-3AD203B41FA5}">
                      <a16:colId xmlns:a16="http://schemas.microsoft.com/office/drawing/2014/main" val="3858062771"/>
                    </a:ext>
                  </a:extLst>
                </a:gridCol>
                <a:gridCol w="1941060">
                  <a:extLst>
                    <a:ext uri="{9D8B030D-6E8A-4147-A177-3AD203B41FA5}">
                      <a16:colId xmlns:a16="http://schemas.microsoft.com/office/drawing/2014/main" val="2736615446"/>
                    </a:ext>
                  </a:extLst>
                </a:gridCol>
                <a:gridCol w="1941060">
                  <a:extLst>
                    <a:ext uri="{9D8B030D-6E8A-4147-A177-3AD203B41FA5}">
                      <a16:colId xmlns:a16="http://schemas.microsoft.com/office/drawing/2014/main" val="1543292118"/>
                    </a:ext>
                  </a:extLst>
                </a:gridCol>
                <a:gridCol w="1941060">
                  <a:extLst>
                    <a:ext uri="{9D8B030D-6E8A-4147-A177-3AD203B41FA5}">
                      <a16:colId xmlns:a16="http://schemas.microsoft.com/office/drawing/2014/main" val="2287478571"/>
                    </a:ext>
                  </a:extLst>
                </a:gridCol>
                <a:gridCol w="1941060">
                  <a:extLst>
                    <a:ext uri="{9D8B030D-6E8A-4147-A177-3AD203B41FA5}">
                      <a16:colId xmlns:a16="http://schemas.microsoft.com/office/drawing/2014/main" val="181746080"/>
                    </a:ext>
                  </a:extLst>
                </a:gridCol>
              </a:tblGrid>
              <a:tr h="380750">
                <a:tc gridSpan="5">
                  <a:txBody>
                    <a:bodyPr/>
                    <a:lstStyle/>
                    <a:p>
                      <a:r>
                        <a:rPr lang="en-US" dirty="0">
                          <a:latin typeface="Tahoma" panose="020B0604030504040204" pitchFamily="34" charset="0"/>
                          <a:ea typeface="Tahoma" panose="020B0604030504040204" pitchFamily="34" charset="0"/>
                          <a:cs typeface="Tahoma" panose="020B0604030504040204" pitchFamily="34" charset="0"/>
                        </a:rPr>
                        <a:t>Improved Models</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82456557"/>
                  </a:ext>
                </a:extLst>
              </a:tr>
              <a:tr h="380750">
                <a:tc>
                  <a:txBody>
                    <a:bodyPr/>
                    <a:lstStyle/>
                    <a:p>
                      <a:r>
                        <a:rPr lang="en-US" dirty="0"/>
                        <a:t>DenseNet</a:t>
                      </a:r>
                    </a:p>
                  </a:txBody>
                  <a:tcPr/>
                </a:tc>
                <a:tc>
                  <a:txBody>
                    <a:bodyPr/>
                    <a:lstStyle/>
                    <a:p>
                      <a:r>
                        <a:rPr lang="en-US" dirty="0"/>
                        <a:t>80.01</a:t>
                      </a:r>
                    </a:p>
                  </a:txBody>
                  <a:tcPr/>
                </a:tc>
                <a:tc>
                  <a:txBody>
                    <a:bodyPr/>
                    <a:lstStyle/>
                    <a:p>
                      <a:r>
                        <a:rPr lang="en-US" dirty="0"/>
                        <a:t>68.63</a:t>
                      </a:r>
                    </a:p>
                  </a:txBody>
                  <a:tcPr/>
                </a:tc>
                <a:tc>
                  <a:txBody>
                    <a:bodyPr/>
                    <a:lstStyle/>
                    <a:p>
                      <a:r>
                        <a:rPr lang="en-US" dirty="0"/>
                        <a:t>74.82</a:t>
                      </a:r>
                    </a:p>
                  </a:txBody>
                  <a:tcPr/>
                </a:tc>
                <a:tc>
                  <a:txBody>
                    <a:bodyPr/>
                    <a:lstStyle/>
                    <a:p>
                      <a:r>
                        <a:rPr lang="en-US" dirty="0"/>
                        <a:t>65.36</a:t>
                      </a:r>
                    </a:p>
                  </a:txBody>
                  <a:tcPr/>
                </a:tc>
                <a:extLst>
                  <a:ext uri="{0D108BD9-81ED-4DB2-BD59-A6C34878D82A}">
                    <a16:rowId xmlns:a16="http://schemas.microsoft.com/office/drawing/2014/main" val="2206448129"/>
                  </a:ext>
                </a:extLst>
              </a:tr>
              <a:tr h="380750">
                <a:tc>
                  <a:txBody>
                    <a:bodyPr/>
                    <a:lstStyle/>
                    <a:p>
                      <a:r>
                        <a:rPr lang="en-US"/>
                        <a:t>RNN</a:t>
                      </a:r>
                      <a:endParaRPr lang="en-US" dirty="0"/>
                    </a:p>
                  </a:txBody>
                  <a:tcPr/>
                </a:tc>
                <a:tc>
                  <a:txBody>
                    <a:bodyPr/>
                    <a:lstStyle/>
                    <a:p>
                      <a:r>
                        <a:rPr lang="en-US"/>
                        <a:t>81.55</a:t>
                      </a:r>
                      <a:endParaRPr lang="en-US" dirty="0"/>
                    </a:p>
                  </a:txBody>
                  <a:tcPr/>
                </a:tc>
                <a:tc>
                  <a:txBody>
                    <a:bodyPr/>
                    <a:lstStyle/>
                    <a:p>
                      <a:r>
                        <a:rPr lang="en-US"/>
                        <a:t>80.61</a:t>
                      </a:r>
                      <a:endParaRPr lang="en-US" dirty="0"/>
                    </a:p>
                  </a:txBody>
                  <a:tcPr/>
                </a:tc>
                <a:tc>
                  <a:txBody>
                    <a:bodyPr/>
                    <a:lstStyle/>
                    <a:p>
                      <a:r>
                        <a:rPr lang="en-US"/>
                        <a:t>81.55</a:t>
                      </a:r>
                      <a:endParaRPr lang="en-US" dirty="0"/>
                    </a:p>
                  </a:txBody>
                  <a:tcPr/>
                </a:tc>
                <a:tc>
                  <a:txBody>
                    <a:bodyPr/>
                    <a:lstStyle/>
                    <a:p>
                      <a:r>
                        <a:rPr lang="en-US"/>
                        <a:t>80.99</a:t>
                      </a:r>
                      <a:endParaRPr lang="en-US" dirty="0"/>
                    </a:p>
                  </a:txBody>
                  <a:tcPr/>
                </a:tc>
                <a:extLst>
                  <a:ext uri="{0D108BD9-81ED-4DB2-BD59-A6C34878D82A}">
                    <a16:rowId xmlns:a16="http://schemas.microsoft.com/office/drawing/2014/main" val="2285965723"/>
                  </a:ext>
                </a:extLst>
              </a:tr>
              <a:tr h="380750">
                <a:tc>
                  <a:txBody>
                    <a:bodyPr/>
                    <a:lstStyle/>
                    <a:p>
                      <a:r>
                        <a:rPr lang="en-US"/>
                        <a:t>ResNet</a:t>
                      </a:r>
                      <a:endParaRPr lang="en-US" dirty="0"/>
                    </a:p>
                  </a:txBody>
                  <a:tcPr/>
                </a:tc>
                <a:tc>
                  <a:txBody>
                    <a:bodyPr/>
                    <a:lstStyle/>
                    <a:p>
                      <a:r>
                        <a:rPr lang="en-US"/>
                        <a:t>80.58</a:t>
                      </a:r>
                      <a:endParaRPr lang="en-US" dirty="0"/>
                    </a:p>
                  </a:txBody>
                  <a:tcPr/>
                </a:tc>
                <a:tc>
                  <a:txBody>
                    <a:bodyPr/>
                    <a:lstStyle/>
                    <a:p>
                      <a:r>
                        <a:rPr lang="en-US"/>
                        <a:t>84.11</a:t>
                      </a:r>
                      <a:endParaRPr lang="en-US" dirty="0"/>
                    </a:p>
                  </a:txBody>
                  <a:tcPr/>
                </a:tc>
                <a:tc>
                  <a:txBody>
                    <a:bodyPr/>
                    <a:lstStyle/>
                    <a:p>
                      <a:r>
                        <a:rPr lang="en-US"/>
                        <a:t>80.58</a:t>
                      </a:r>
                      <a:endParaRPr lang="en-US" dirty="0"/>
                    </a:p>
                  </a:txBody>
                  <a:tcPr/>
                </a:tc>
                <a:tc>
                  <a:txBody>
                    <a:bodyPr/>
                    <a:lstStyle/>
                    <a:p>
                      <a:r>
                        <a:rPr lang="en-US" dirty="0"/>
                        <a:t>75.15</a:t>
                      </a:r>
                    </a:p>
                  </a:txBody>
                  <a:tcPr/>
                </a:tc>
                <a:extLst>
                  <a:ext uri="{0D108BD9-81ED-4DB2-BD59-A6C34878D82A}">
                    <a16:rowId xmlns:a16="http://schemas.microsoft.com/office/drawing/2014/main" val="475780441"/>
                  </a:ext>
                </a:extLst>
              </a:tr>
            </a:tbl>
          </a:graphicData>
        </a:graphic>
      </p:graphicFrame>
    </p:spTree>
    <p:extLst>
      <p:ext uri="{BB962C8B-B14F-4D97-AF65-F5344CB8AC3E}">
        <p14:creationId xmlns:p14="http://schemas.microsoft.com/office/powerpoint/2010/main" val="282993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C13D3944-F4BC-60E3-943D-2EA9439601CE}"/>
              </a:ext>
            </a:extLst>
          </p:cNvPr>
          <p:cNvSpPr>
            <a:spLocks noGrp="1"/>
          </p:cNvSpPr>
          <p:nvPr>
            <p:ph type="title"/>
          </p:nvPr>
        </p:nvSpPr>
        <p:spPr>
          <a:xfrm>
            <a:off x="452063" y="276139"/>
            <a:ext cx="10360152" cy="914400"/>
          </a:xfrm>
        </p:spPr>
        <p:txBody>
          <a:bodyPr/>
          <a:lstStyle/>
          <a:p>
            <a:r>
              <a:rPr lang="en-US" sz="4800" dirty="0"/>
              <a:t>Model Justification</a:t>
            </a:r>
          </a:p>
        </p:txBody>
      </p:sp>
      <p:graphicFrame>
        <p:nvGraphicFramePr>
          <p:cNvPr id="7" name="Table 4">
            <a:extLst>
              <a:ext uri="{FF2B5EF4-FFF2-40B4-BE49-F238E27FC236}">
                <a16:creationId xmlns:a16="http://schemas.microsoft.com/office/drawing/2014/main" id="{999CEDF0-8244-0E5F-3412-16999A412E7D}"/>
              </a:ext>
            </a:extLst>
          </p:cNvPr>
          <p:cNvGraphicFramePr>
            <a:graphicFrameLocks/>
          </p:cNvGraphicFramePr>
          <p:nvPr>
            <p:extLst>
              <p:ext uri="{D42A27DB-BD31-4B8C-83A1-F6EECF244321}">
                <p14:modId xmlns:p14="http://schemas.microsoft.com/office/powerpoint/2010/main" val="234296354"/>
              </p:ext>
            </p:extLst>
          </p:nvPr>
        </p:nvGraphicFramePr>
        <p:xfrm>
          <a:off x="377797" y="1584426"/>
          <a:ext cx="11275360" cy="3985811"/>
        </p:xfrm>
        <a:graphic>
          <a:graphicData uri="http://schemas.openxmlformats.org/drawingml/2006/table">
            <a:tbl>
              <a:tblPr firstRow="1" bandRow="1"/>
              <a:tblGrid>
                <a:gridCol w="1684014">
                  <a:extLst>
                    <a:ext uri="{9D8B030D-6E8A-4147-A177-3AD203B41FA5}">
                      <a16:colId xmlns:a16="http://schemas.microsoft.com/office/drawing/2014/main" val="3349579953"/>
                    </a:ext>
                  </a:extLst>
                </a:gridCol>
                <a:gridCol w="1889703">
                  <a:extLst>
                    <a:ext uri="{9D8B030D-6E8A-4147-A177-3AD203B41FA5}">
                      <a16:colId xmlns:a16="http://schemas.microsoft.com/office/drawing/2014/main" val="129586151"/>
                    </a:ext>
                  </a:extLst>
                </a:gridCol>
                <a:gridCol w="4169229">
                  <a:extLst>
                    <a:ext uri="{9D8B030D-6E8A-4147-A177-3AD203B41FA5}">
                      <a16:colId xmlns:a16="http://schemas.microsoft.com/office/drawing/2014/main" val="1729163385"/>
                    </a:ext>
                  </a:extLst>
                </a:gridCol>
                <a:gridCol w="3532414">
                  <a:extLst>
                    <a:ext uri="{9D8B030D-6E8A-4147-A177-3AD203B41FA5}">
                      <a16:colId xmlns:a16="http://schemas.microsoft.com/office/drawing/2014/main" val="3848963030"/>
                    </a:ext>
                  </a:extLst>
                </a:gridCol>
              </a:tblGrid>
              <a:tr h="368437">
                <a:tc>
                  <a:txBody>
                    <a:bodyPr/>
                    <a:lstStyle>
                      <a:lvl1pPr marL="0" algn="l" defTabSz="914400" rtl="0" eaLnBrk="1" latinLnBrk="0" hangingPunct="1">
                        <a:defRPr sz="1800" b="1" kern="1200">
                          <a:solidFill>
                            <a:schemeClr val="tx1"/>
                          </a:solidFill>
                          <a:latin typeface="Tenorite"/>
                        </a:defRPr>
                      </a:lvl1pPr>
                      <a:lvl2pPr marL="457200" algn="l" defTabSz="914400" rtl="0" eaLnBrk="1" latinLnBrk="0" hangingPunct="1">
                        <a:defRPr sz="1800" b="1" kern="1200">
                          <a:solidFill>
                            <a:schemeClr val="tx1"/>
                          </a:solidFill>
                          <a:latin typeface="Tenorite"/>
                        </a:defRPr>
                      </a:lvl2pPr>
                      <a:lvl3pPr marL="914400" algn="l" defTabSz="914400" rtl="0" eaLnBrk="1" latinLnBrk="0" hangingPunct="1">
                        <a:defRPr sz="1800" b="1" kern="1200">
                          <a:solidFill>
                            <a:schemeClr val="tx1"/>
                          </a:solidFill>
                          <a:latin typeface="Tenorite"/>
                        </a:defRPr>
                      </a:lvl3pPr>
                      <a:lvl4pPr marL="1371600" algn="l" defTabSz="914400" rtl="0" eaLnBrk="1" latinLnBrk="0" hangingPunct="1">
                        <a:defRPr sz="1800" b="1" kern="1200">
                          <a:solidFill>
                            <a:schemeClr val="tx1"/>
                          </a:solidFill>
                          <a:latin typeface="Tenorite"/>
                        </a:defRPr>
                      </a:lvl4pPr>
                      <a:lvl5pPr marL="1828800" algn="l" defTabSz="914400" rtl="0" eaLnBrk="1" latinLnBrk="0" hangingPunct="1">
                        <a:defRPr sz="1800" b="1" kern="1200">
                          <a:solidFill>
                            <a:schemeClr val="tx1"/>
                          </a:solidFill>
                          <a:latin typeface="Tenorite"/>
                        </a:defRPr>
                      </a:lvl5pPr>
                      <a:lvl6pPr marL="2286000" algn="l" defTabSz="914400" rtl="0" eaLnBrk="1" latinLnBrk="0" hangingPunct="1">
                        <a:defRPr sz="1800" b="1" kern="1200">
                          <a:solidFill>
                            <a:schemeClr val="tx1"/>
                          </a:solidFill>
                          <a:latin typeface="Tenorite"/>
                        </a:defRPr>
                      </a:lvl6pPr>
                      <a:lvl7pPr marL="2743200" algn="l" defTabSz="914400" rtl="0" eaLnBrk="1" latinLnBrk="0" hangingPunct="1">
                        <a:defRPr sz="1800" b="1" kern="1200">
                          <a:solidFill>
                            <a:schemeClr val="tx1"/>
                          </a:solidFill>
                          <a:latin typeface="Tenorite"/>
                        </a:defRPr>
                      </a:lvl7pPr>
                      <a:lvl8pPr marL="3200400" algn="l" defTabSz="914400" rtl="0" eaLnBrk="1" latinLnBrk="0" hangingPunct="1">
                        <a:defRPr sz="1800" b="1" kern="1200">
                          <a:solidFill>
                            <a:schemeClr val="tx1"/>
                          </a:solidFill>
                          <a:latin typeface="Tenorite"/>
                        </a:defRPr>
                      </a:lvl8pPr>
                      <a:lvl9pPr marL="3657600" algn="l" defTabSz="914400" rtl="0" eaLnBrk="1" latinLnBrk="0" hangingPunct="1">
                        <a:defRPr sz="1800" b="1" kern="1200">
                          <a:solidFill>
                            <a:schemeClr val="tx1"/>
                          </a:solidFill>
                          <a:latin typeface="Tenorite"/>
                        </a:defRPr>
                      </a:lvl9pPr>
                    </a:lstStyle>
                    <a:p>
                      <a:pPr fontAlgn="b"/>
                      <a:r>
                        <a:rPr lang="en-US" sz="1600" b="1" dirty="0">
                          <a:effectLst/>
                        </a:rPr>
                        <a:t>Model</a:t>
                      </a:r>
                    </a:p>
                  </a:txBody>
                  <a:tcPr marL="83735" marR="83735" marT="41868" marB="41868" anchor="b">
                    <a:lnL>
                      <a:noFill/>
                    </a:lnL>
                    <a:lnR w="12700" cap="flat" cmpd="sng" algn="ctr">
                      <a:solidFill>
                        <a:sysClr val="windowText" lastClr="000000"/>
                      </a:solidFill>
                      <a:prstDash val="solid"/>
                      <a:round/>
                      <a:headEnd type="none" w="med" len="med"/>
                      <a:tailEnd type="none" w="med" len="med"/>
                    </a:lnR>
                    <a:lnT w="12700" cmpd="sng">
                      <a:solidFill>
                        <a:srgbClr val="FFC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Tenorite"/>
                        </a:defRPr>
                      </a:lvl1pPr>
                      <a:lvl2pPr marL="457200" algn="l" defTabSz="914400" rtl="0" eaLnBrk="1" latinLnBrk="0" hangingPunct="1">
                        <a:defRPr sz="1800" b="1" kern="1200">
                          <a:solidFill>
                            <a:schemeClr val="tx1"/>
                          </a:solidFill>
                          <a:latin typeface="Tenorite"/>
                        </a:defRPr>
                      </a:lvl2pPr>
                      <a:lvl3pPr marL="914400" algn="l" defTabSz="914400" rtl="0" eaLnBrk="1" latinLnBrk="0" hangingPunct="1">
                        <a:defRPr sz="1800" b="1" kern="1200">
                          <a:solidFill>
                            <a:schemeClr val="tx1"/>
                          </a:solidFill>
                          <a:latin typeface="Tenorite"/>
                        </a:defRPr>
                      </a:lvl3pPr>
                      <a:lvl4pPr marL="1371600" algn="l" defTabSz="914400" rtl="0" eaLnBrk="1" latinLnBrk="0" hangingPunct="1">
                        <a:defRPr sz="1800" b="1" kern="1200">
                          <a:solidFill>
                            <a:schemeClr val="tx1"/>
                          </a:solidFill>
                          <a:latin typeface="Tenorite"/>
                        </a:defRPr>
                      </a:lvl4pPr>
                      <a:lvl5pPr marL="1828800" algn="l" defTabSz="914400" rtl="0" eaLnBrk="1" latinLnBrk="0" hangingPunct="1">
                        <a:defRPr sz="1800" b="1" kern="1200">
                          <a:solidFill>
                            <a:schemeClr val="tx1"/>
                          </a:solidFill>
                          <a:latin typeface="Tenorite"/>
                        </a:defRPr>
                      </a:lvl5pPr>
                      <a:lvl6pPr marL="2286000" algn="l" defTabSz="914400" rtl="0" eaLnBrk="1" latinLnBrk="0" hangingPunct="1">
                        <a:defRPr sz="1800" b="1" kern="1200">
                          <a:solidFill>
                            <a:schemeClr val="tx1"/>
                          </a:solidFill>
                          <a:latin typeface="Tenorite"/>
                        </a:defRPr>
                      </a:lvl6pPr>
                      <a:lvl7pPr marL="2743200" algn="l" defTabSz="914400" rtl="0" eaLnBrk="1" latinLnBrk="0" hangingPunct="1">
                        <a:defRPr sz="1800" b="1" kern="1200">
                          <a:solidFill>
                            <a:schemeClr val="tx1"/>
                          </a:solidFill>
                          <a:latin typeface="Tenorite"/>
                        </a:defRPr>
                      </a:lvl7pPr>
                      <a:lvl8pPr marL="3200400" algn="l" defTabSz="914400" rtl="0" eaLnBrk="1" latinLnBrk="0" hangingPunct="1">
                        <a:defRPr sz="1800" b="1" kern="1200">
                          <a:solidFill>
                            <a:schemeClr val="tx1"/>
                          </a:solidFill>
                          <a:latin typeface="Tenorite"/>
                        </a:defRPr>
                      </a:lvl8pPr>
                      <a:lvl9pPr marL="3657600" algn="l" defTabSz="914400" rtl="0" eaLnBrk="1" latinLnBrk="0" hangingPunct="1">
                        <a:defRPr sz="1800" b="1" kern="1200">
                          <a:solidFill>
                            <a:schemeClr val="tx1"/>
                          </a:solidFill>
                          <a:latin typeface="Tenorite"/>
                        </a:defRPr>
                      </a:lvl9pPr>
                    </a:lstStyle>
                    <a:p>
                      <a:pPr fontAlgn="b"/>
                      <a:r>
                        <a:rPr lang="en-US" sz="1600" b="1" dirty="0">
                          <a:effectLst/>
                        </a:rPr>
                        <a:t>Approach</a:t>
                      </a:r>
                    </a:p>
                  </a:txBody>
                  <a:tcPr marL="83735" marR="83735" marT="41868" marB="41868"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rgbClr val="FFC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Tenorite"/>
                        </a:defRPr>
                      </a:lvl1pPr>
                      <a:lvl2pPr marL="457200" algn="l" defTabSz="914400" rtl="0" eaLnBrk="1" latinLnBrk="0" hangingPunct="1">
                        <a:defRPr sz="1800" b="1" kern="1200">
                          <a:solidFill>
                            <a:schemeClr val="tx1"/>
                          </a:solidFill>
                          <a:latin typeface="Tenorite"/>
                        </a:defRPr>
                      </a:lvl2pPr>
                      <a:lvl3pPr marL="914400" algn="l" defTabSz="914400" rtl="0" eaLnBrk="1" latinLnBrk="0" hangingPunct="1">
                        <a:defRPr sz="1800" b="1" kern="1200">
                          <a:solidFill>
                            <a:schemeClr val="tx1"/>
                          </a:solidFill>
                          <a:latin typeface="Tenorite"/>
                        </a:defRPr>
                      </a:lvl3pPr>
                      <a:lvl4pPr marL="1371600" algn="l" defTabSz="914400" rtl="0" eaLnBrk="1" latinLnBrk="0" hangingPunct="1">
                        <a:defRPr sz="1800" b="1" kern="1200">
                          <a:solidFill>
                            <a:schemeClr val="tx1"/>
                          </a:solidFill>
                          <a:latin typeface="Tenorite"/>
                        </a:defRPr>
                      </a:lvl4pPr>
                      <a:lvl5pPr marL="1828800" algn="l" defTabSz="914400" rtl="0" eaLnBrk="1" latinLnBrk="0" hangingPunct="1">
                        <a:defRPr sz="1800" b="1" kern="1200">
                          <a:solidFill>
                            <a:schemeClr val="tx1"/>
                          </a:solidFill>
                          <a:latin typeface="Tenorite"/>
                        </a:defRPr>
                      </a:lvl5pPr>
                      <a:lvl6pPr marL="2286000" algn="l" defTabSz="914400" rtl="0" eaLnBrk="1" latinLnBrk="0" hangingPunct="1">
                        <a:defRPr sz="1800" b="1" kern="1200">
                          <a:solidFill>
                            <a:schemeClr val="tx1"/>
                          </a:solidFill>
                          <a:latin typeface="Tenorite"/>
                        </a:defRPr>
                      </a:lvl6pPr>
                      <a:lvl7pPr marL="2743200" algn="l" defTabSz="914400" rtl="0" eaLnBrk="1" latinLnBrk="0" hangingPunct="1">
                        <a:defRPr sz="1800" b="1" kern="1200">
                          <a:solidFill>
                            <a:schemeClr val="tx1"/>
                          </a:solidFill>
                          <a:latin typeface="Tenorite"/>
                        </a:defRPr>
                      </a:lvl7pPr>
                      <a:lvl8pPr marL="3200400" algn="l" defTabSz="914400" rtl="0" eaLnBrk="1" latinLnBrk="0" hangingPunct="1">
                        <a:defRPr sz="1800" b="1" kern="1200">
                          <a:solidFill>
                            <a:schemeClr val="tx1"/>
                          </a:solidFill>
                          <a:latin typeface="Tenorite"/>
                        </a:defRPr>
                      </a:lvl8pPr>
                      <a:lvl9pPr marL="3657600" algn="l" defTabSz="914400" rtl="0" eaLnBrk="1" latinLnBrk="0" hangingPunct="1">
                        <a:defRPr sz="1800" b="1" kern="1200">
                          <a:solidFill>
                            <a:schemeClr val="tx1"/>
                          </a:solidFill>
                          <a:latin typeface="Tenorite"/>
                        </a:defRPr>
                      </a:lvl9pPr>
                    </a:lstStyle>
                    <a:p>
                      <a:pPr fontAlgn="b"/>
                      <a:r>
                        <a:rPr lang="en-US" sz="1600" b="1" dirty="0">
                          <a:effectLst/>
                        </a:rPr>
                        <a:t>Strengths</a:t>
                      </a:r>
                    </a:p>
                  </a:txBody>
                  <a:tcPr marL="83735" marR="83735" marT="41868" marB="41868"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rgbClr val="FFC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Tenorite"/>
                        </a:defRPr>
                      </a:lvl1pPr>
                      <a:lvl2pPr marL="457200" algn="l" defTabSz="914400" rtl="0" eaLnBrk="1" latinLnBrk="0" hangingPunct="1">
                        <a:defRPr sz="1800" b="1" kern="1200">
                          <a:solidFill>
                            <a:schemeClr val="tx1"/>
                          </a:solidFill>
                          <a:latin typeface="Tenorite"/>
                        </a:defRPr>
                      </a:lvl2pPr>
                      <a:lvl3pPr marL="914400" algn="l" defTabSz="914400" rtl="0" eaLnBrk="1" latinLnBrk="0" hangingPunct="1">
                        <a:defRPr sz="1800" b="1" kern="1200">
                          <a:solidFill>
                            <a:schemeClr val="tx1"/>
                          </a:solidFill>
                          <a:latin typeface="Tenorite"/>
                        </a:defRPr>
                      </a:lvl3pPr>
                      <a:lvl4pPr marL="1371600" algn="l" defTabSz="914400" rtl="0" eaLnBrk="1" latinLnBrk="0" hangingPunct="1">
                        <a:defRPr sz="1800" b="1" kern="1200">
                          <a:solidFill>
                            <a:schemeClr val="tx1"/>
                          </a:solidFill>
                          <a:latin typeface="Tenorite"/>
                        </a:defRPr>
                      </a:lvl4pPr>
                      <a:lvl5pPr marL="1828800" algn="l" defTabSz="914400" rtl="0" eaLnBrk="1" latinLnBrk="0" hangingPunct="1">
                        <a:defRPr sz="1800" b="1" kern="1200">
                          <a:solidFill>
                            <a:schemeClr val="tx1"/>
                          </a:solidFill>
                          <a:latin typeface="Tenorite"/>
                        </a:defRPr>
                      </a:lvl5pPr>
                      <a:lvl6pPr marL="2286000" algn="l" defTabSz="914400" rtl="0" eaLnBrk="1" latinLnBrk="0" hangingPunct="1">
                        <a:defRPr sz="1800" b="1" kern="1200">
                          <a:solidFill>
                            <a:schemeClr val="tx1"/>
                          </a:solidFill>
                          <a:latin typeface="Tenorite"/>
                        </a:defRPr>
                      </a:lvl6pPr>
                      <a:lvl7pPr marL="2743200" algn="l" defTabSz="914400" rtl="0" eaLnBrk="1" latinLnBrk="0" hangingPunct="1">
                        <a:defRPr sz="1800" b="1" kern="1200">
                          <a:solidFill>
                            <a:schemeClr val="tx1"/>
                          </a:solidFill>
                          <a:latin typeface="Tenorite"/>
                        </a:defRPr>
                      </a:lvl7pPr>
                      <a:lvl8pPr marL="3200400" algn="l" defTabSz="914400" rtl="0" eaLnBrk="1" latinLnBrk="0" hangingPunct="1">
                        <a:defRPr sz="1800" b="1" kern="1200">
                          <a:solidFill>
                            <a:schemeClr val="tx1"/>
                          </a:solidFill>
                          <a:latin typeface="Tenorite"/>
                        </a:defRPr>
                      </a:lvl8pPr>
                      <a:lvl9pPr marL="3657600" algn="l" defTabSz="914400" rtl="0" eaLnBrk="1" latinLnBrk="0" hangingPunct="1">
                        <a:defRPr sz="1800" b="1" kern="1200">
                          <a:solidFill>
                            <a:schemeClr val="tx1"/>
                          </a:solidFill>
                          <a:latin typeface="Tenorite"/>
                        </a:defRPr>
                      </a:lvl9pPr>
                    </a:lstStyle>
                    <a:p>
                      <a:pPr fontAlgn="b"/>
                      <a:r>
                        <a:rPr lang="en-US" sz="1600" b="1">
                          <a:effectLst/>
                        </a:rPr>
                        <a:t>Limitations</a:t>
                      </a:r>
                    </a:p>
                  </a:txBody>
                  <a:tcPr marL="83735" marR="83735" marT="41868" marB="41868" anchor="b">
                    <a:lnL w="12700" cap="flat" cmpd="sng" algn="ctr">
                      <a:solidFill>
                        <a:sysClr val="windowText" lastClr="000000"/>
                      </a:solidFill>
                      <a:prstDash val="solid"/>
                      <a:round/>
                      <a:headEnd type="none" w="med" len="med"/>
                      <a:tailEnd type="none" w="med" len="med"/>
                    </a:lnL>
                    <a:lnR>
                      <a:noFill/>
                    </a:lnR>
                    <a:lnT w="12700" cmpd="sng">
                      <a:solidFill>
                        <a:srgbClr val="FFC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1060779"/>
                  </a:ext>
                </a:extLst>
              </a:tr>
              <a:tr h="1122056">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b="1" dirty="0">
                          <a:effectLst/>
                        </a:rPr>
                        <a:t>Recurrent Neural Network (RNN)</a:t>
                      </a:r>
                      <a:endParaRPr lang="en-US" sz="1600" dirty="0">
                        <a:effectLst/>
                      </a:endParaRPr>
                    </a:p>
                  </a:txBody>
                  <a:tcPr marL="83735" marR="83735" marT="41868" marB="41868"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Hierarchical feature extraction for image data</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 Well-suited for image-based tasks. - Automatically learns hierarchical features. </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 Requires large amounts of labeled data for training. </a:t>
                      </a:r>
                    </a:p>
                  </a:txBody>
                  <a:tcPr marL="83735" marR="83735" marT="41868" marB="41868"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C000">
                        <a:alpha val="20000"/>
                      </a:srgbClr>
                    </a:solidFill>
                  </a:tcPr>
                </a:tc>
                <a:extLst>
                  <a:ext uri="{0D108BD9-81ED-4DB2-BD59-A6C34878D82A}">
                    <a16:rowId xmlns:a16="http://schemas.microsoft.com/office/drawing/2014/main" val="2985359867"/>
                  </a:ext>
                </a:extLst>
              </a:tr>
              <a:tr h="1122056">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b="1" dirty="0">
                          <a:effectLst/>
                        </a:rPr>
                        <a:t>Residual Network (ResNet)</a:t>
                      </a:r>
                      <a:endParaRPr lang="en-US" sz="1600" dirty="0">
                        <a:effectLst/>
                      </a:endParaRPr>
                    </a:p>
                  </a:txBody>
                  <a:tcPr marL="83735" marR="83735" marT="41868" marB="41868"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Deep network architecture with residual connections</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 Facilitates training of very deep neural networks. - Mitigates the vanishing gradient problem</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 Increased complexity may lead to longer training times. - Difficulties in interpreting learned features in deep layers</a:t>
                      </a:r>
                    </a:p>
                  </a:txBody>
                  <a:tcPr marL="83735" marR="83735" marT="41868" marB="41868"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266713"/>
                  </a:ext>
                </a:extLst>
              </a:tr>
              <a:tr h="1373262">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b="1">
                          <a:effectLst/>
                        </a:rPr>
                        <a:t>Dense Convolutional Network (DenseNet)</a:t>
                      </a:r>
                      <a:endParaRPr lang="en-US" sz="1600">
                        <a:effectLst/>
                      </a:endParaRPr>
                    </a:p>
                  </a:txBody>
                  <a:tcPr marL="83735" marR="83735" marT="41868" marB="41868"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C000"/>
                      </a:solidFill>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dirty="0">
                          <a:effectLst/>
                        </a:rPr>
                        <a:t>Dense connectivity between layers</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C000"/>
                      </a:solidFill>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a:effectLst/>
                        </a:rPr>
                        <a:t>- Connects each layer to every other layer, encouraging feature reuse. </a:t>
                      </a:r>
                    </a:p>
                    <a:p>
                      <a:pPr fontAlgn="base"/>
                      <a:r>
                        <a:rPr lang="en-US" sz="1600">
                          <a:effectLst/>
                        </a:rPr>
                        <a:t>- Addresses the vanishing gradient problem.</a:t>
                      </a:r>
                    </a:p>
                  </a:txBody>
                  <a:tcPr marL="83735" marR="83735" marT="41868" marB="41868"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C000"/>
                      </a:solidFill>
                    </a:lnB>
                    <a:lnTlToBr w="12700" cmpd="sng">
                      <a:noFill/>
                      <a:prstDash val="solid"/>
                    </a:lnTlToBr>
                    <a:lnBlToTr w="12700" cmpd="sng">
                      <a:noFill/>
                      <a:prstDash val="solid"/>
                    </a:lnBlToTr>
                    <a:solidFill>
                      <a:srgbClr val="FFC000">
                        <a:alpha val="20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base"/>
                      <a:r>
                        <a:rPr lang="en-US" sz="1600" dirty="0">
                          <a:effectLst/>
                        </a:rPr>
                        <a:t>- Memory-intensive due to the dense connections. </a:t>
                      </a:r>
                    </a:p>
                  </a:txBody>
                  <a:tcPr marL="83735" marR="83735" marT="41868" marB="41868"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mpd="sng">
                      <a:solidFill>
                        <a:srgbClr val="FFC000"/>
                      </a:solidFill>
                    </a:lnB>
                    <a:lnTlToBr w="12700" cmpd="sng">
                      <a:noFill/>
                      <a:prstDash val="solid"/>
                    </a:lnTlToBr>
                    <a:lnBlToTr w="12700" cmpd="sng">
                      <a:noFill/>
                      <a:prstDash val="solid"/>
                    </a:lnBlToTr>
                    <a:solidFill>
                      <a:srgbClr val="FFC000">
                        <a:alpha val="20000"/>
                      </a:srgbClr>
                    </a:solidFill>
                  </a:tcPr>
                </a:tc>
                <a:extLst>
                  <a:ext uri="{0D108BD9-81ED-4DB2-BD59-A6C34878D82A}">
                    <a16:rowId xmlns:a16="http://schemas.microsoft.com/office/drawing/2014/main" val="1260220990"/>
                  </a:ext>
                </a:extLst>
              </a:tr>
            </a:tbl>
          </a:graphicData>
        </a:graphic>
      </p:graphicFrame>
    </p:spTree>
    <p:extLst>
      <p:ext uri="{BB962C8B-B14F-4D97-AF65-F5344CB8AC3E}">
        <p14:creationId xmlns:p14="http://schemas.microsoft.com/office/powerpoint/2010/main" val="1650595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795A3-A5E7-AA98-A276-99E77430172D}"/>
            </a:ext>
          </a:extLst>
        </p:cNvPr>
        <p:cNvGrpSpPr/>
        <p:nvPr/>
      </p:nvGrpSpPr>
      <p:grpSpPr>
        <a:xfrm>
          <a:off x="0" y="0"/>
          <a:ext cx="0" cy="0"/>
          <a:chOff x="0" y="0"/>
          <a:chExt cx="0" cy="0"/>
        </a:xfrm>
      </p:grpSpPr>
      <p:sp>
        <p:nvSpPr>
          <p:cNvPr id="15" name="Title 10">
            <a:extLst>
              <a:ext uri="{FF2B5EF4-FFF2-40B4-BE49-F238E27FC236}">
                <a16:creationId xmlns:a16="http://schemas.microsoft.com/office/drawing/2014/main" id="{CDB48488-D06D-C6B9-0AB5-B67A9E287254}"/>
              </a:ext>
            </a:extLst>
          </p:cNvPr>
          <p:cNvSpPr>
            <a:spLocks noGrp="1"/>
          </p:cNvSpPr>
          <p:nvPr>
            <p:ph type="title"/>
          </p:nvPr>
        </p:nvSpPr>
        <p:spPr>
          <a:xfrm>
            <a:off x="452063" y="276139"/>
            <a:ext cx="10360152" cy="914400"/>
          </a:xfrm>
        </p:spPr>
        <p:txBody>
          <a:bodyPr/>
          <a:lstStyle/>
          <a:p>
            <a:r>
              <a:rPr lang="en-US" sz="4800" dirty="0"/>
              <a:t>Model Comparison for image data</a:t>
            </a:r>
          </a:p>
        </p:txBody>
      </p:sp>
      <p:pic>
        <p:nvPicPr>
          <p:cNvPr id="17" name="Picture 16" descr="A graph of a train loss&#10;&#10;Description automatically generated">
            <a:extLst>
              <a:ext uri="{FF2B5EF4-FFF2-40B4-BE49-F238E27FC236}">
                <a16:creationId xmlns:a16="http://schemas.microsoft.com/office/drawing/2014/main" id="{D6495266-0262-8B11-3141-BE79D18226ED}"/>
              </a:ext>
            </a:extLst>
          </p:cNvPr>
          <p:cNvPicPr>
            <a:picLocks noChangeAspect="1"/>
          </p:cNvPicPr>
          <p:nvPr/>
        </p:nvPicPr>
        <p:blipFill>
          <a:blip r:embed="rId3"/>
          <a:stretch>
            <a:fillRect/>
          </a:stretch>
        </p:blipFill>
        <p:spPr>
          <a:xfrm>
            <a:off x="557664" y="1933657"/>
            <a:ext cx="5393431" cy="4097949"/>
          </a:xfrm>
          <a:prstGeom prst="rect">
            <a:avLst/>
          </a:prstGeom>
        </p:spPr>
      </p:pic>
      <p:pic>
        <p:nvPicPr>
          <p:cNvPr id="19" name="Picture 18" descr="A graph of a graph&#10;&#10;Description automatically generated">
            <a:extLst>
              <a:ext uri="{FF2B5EF4-FFF2-40B4-BE49-F238E27FC236}">
                <a16:creationId xmlns:a16="http://schemas.microsoft.com/office/drawing/2014/main" id="{202B52DB-059E-4E67-0F21-3B2CBA348C36}"/>
              </a:ext>
            </a:extLst>
          </p:cNvPr>
          <p:cNvPicPr>
            <a:picLocks noChangeAspect="1"/>
          </p:cNvPicPr>
          <p:nvPr/>
        </p:nvPicPr>
        <p:blipFill>
          <a:blip r:embed="rId4"/>
          <a:stretch>
            <a:fillRect/>
          </a:stretch>
        </p:blipFill>
        <p:spPr>
          <a:xfrm>
            <a:off x="6463733" y="1946544"/>
            <a:ext cx="5138654" cy="4012374"/>
          </a:xfrm>
          <a:prstGeom prst="rect">
            <a:avLst/>
          </a:prstGeom>
        </p:spPr>
      </p:pic>
    </p:spTree>
    <p:extLst>
      <p:ext uri="{BB962C8B-B14F-4D97-AF65-F5344CB8AC3E}">
        <p14:creationId xmlns:p14="http://schemas.microsoft.com/office/powerpoint/2010/main" val="24677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E5DD7E3E-2EDD-31EB-39F7-EFABA0F66CAF}"/>
              </a:ext>
            </a:extLst>
          </p:cNvPr>
          <p:cNvSpPr>
            <a:spLocks noGrp="1"/>
          </p:cNvSpPr>
          <p:nvPr>
            <p:ph type="title"/>
          </p:nvPr>
        </p:nvSpPr>
        <p:spPr>
          <a:xfrm>
            <a:off x="452063" y="276139"/>
            <a:ext cx="10360152" cy="914400"/>
          </a:xfrm>
        </p:spPr>
        <p:txBody>
          <a:bodyPr/>
          <a:lstStyle/>
          <a:p>
            <a:r>
              <a:rPr lang="en-US" sz="4800" dirty="0"/>
              <a:t>Model Comparison for image data</a:t>
            </a:r>
          </a:p>
        </p:txBody>
      </p:sp>
      <p:pic>
        <p:nvPicPr>
          <p:cNvPr id="6" name="Picture 5" descr="A graph of a line&#10;&#10;Description automatically generated">
            <a:extLst>
              <a:ext uri="{FF2B5EF4-FFF2-40B4-BE49-F238E27FC236}">
                <a16:creationId xmlns:a16="http://schemas.microsoft.com/office/drawing/2014/main" id="{C73246E0-A547-8E00-FBB8-437C954E0BCA}"/>
              </a:ext>
            </a:extLst>
          </p:cNvPr>
          <p:cNvPicPr>
            <a:picLocks noChangeAspect="1"/>
          </p:cNvPicPr>
          <p:nvPr/>
        </p:nvPicPr>
        <p:blipFill>
          <a:blip r:embed="rId2"/>
          <a:stretch>
            <a:fillRect/>
          </a:stretch>
        </p:blipFill>
        <p:spPr>
          <a:xfrm>
            <a:off x="550658" y="1851138"/>
            <a:ext cx="4950732" cy="3861911"/>
          </a:xfrm>
          <a:prstGeom prst="rect">
            <a:avLst/>
          </a:prstGeom>
        </p:spPr>
      </p:pic>
      <p:pic>
        <p:nvPicPr>
          <p:cNvPr id="8" name="Picture 7" descr="A graph of a graph&#10;&#10;Description automatically generated">
            <a:extLst>
              <a:ext uri="{FF2B5EF4-FFF2-40B4-BE49-F238E27FC236}">
                <a16:creationId xmlns:a16="http://schemas.microsoft.com/office/drawing/2014/main" id="{6879AF50-5FE3-E11C-BD48-A50AC2F67EEC}"/>
              </a:ext>
            </a:extLst>
          </p:cNvPr>
          <p:cNvPicPr>
            <a:picLocks noChangeAspect="1"/>
          </p:cNvPicPr>
          <p:nvPr/>
        </p:nvPicPr>
        <p:blipFill>
          <a:blip r:embed="rId3"/>
          <a:stretch>
            <a:fillRect/>
          </a:stretch>
        </p:blipFill>
        <p:spPr>
          <a:xfrm>
            <a:off x="6181636" y="1836150"/>
            <a:ext cx="5165917" cy="3895892"/>
          </a:xfrm>
          <a:prstGeom prst="rect">
            <a:avLst/>
          </a:prstGeom>
        </p:spPr>
      </p:pic>
    </p:spTree>
    <p:extLst>
      <p:ext uri="{BB962C8B-B14F-4D97-AF65-F5344CB8AC3E}">
        <p14:creationId xmlns:p14="http://schemas.microsoft.com/office/powerpoint/2010/main" val="3644536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153761" y="514304"/>
            <a:ext cx="10361838" cy="873580"/>
          </a:xfrm>
        </p:spPr>
        <p:txBody>
          <a:bodyPr>
            <a:normAutofit fontScale="90000"/>
          </a:bodyPr>
          <a:lstStyle/>
          <a:p>
            <a:r>
              <a:rPr lang="en-US" sz="4400" dirty="0"/>
              <a:t>WEB-BASED SYSTEM IMPLEMENTION</a:t>
            </a:r>
            <a:br>
              <a:rPr lang="en-US" sz="4400" dirty="0"/>
            </a:br>
            <a:endParaRPr lang="en-US" sz="4400" dirty="0"/>
          </a:p>
        </p:txBody>
      </p:sp>
      <p:pic>
        <p:nvPicPr>
          <p:cNvPr id="3" name="Picture 2" descr="A couple of pigs in dirt&#10;&#10;Description automatically generated">
            <a:extLst>
              <a:ext uri="{FF2B5EF4-FFF2-40B4-BE49-F238E27FC236}">
                <a16:creationId xmlns:a16="http://schemas.microsoft.com/office/drawing/2014/main" id="{242B3BFB-9F2F-8993-AE58-15CC5C0DF538}"/>
              </a:ext>
            </a:extLst>
          </p:cNvPr>
          <p:cNvPicPr>
            <a:picLocks noChangeAspect="1"/>
          </p:cNvPicPr>
          <p:nvPr/>
        </p:nvPicPr>
        <p:blipFill>
          <a:blip r:embed="rId3"/>
          <a:stretch>
            <a:fillRect/>
          </a:stretch>
        </p:blipFill>
        <p:spPr>
          <a:xfrm>
            <a:off x="624816" y="2969421"/>
            <a:ext cx="7772400" cy="3782033"/>
          </a:xfrm>
          <a:prstGeom prst="rect">
            <a:avLst/>
          </a:prstGeom>
        </p:spPr>
      </p:pic>
      <p:cxnSp>
        <p:nvCxnSpPr>
          <p:cNvPr id="26" name="Curved Connector 25">
            <a:extLst>
              <a:ext uri="{FF2B5EF4-FFF2-40B4-BE49-F238E27FC236}">
                <a16:creationId xmlns:a16="http://schemas.microsoft.com/office/drawing/2014/main" id="{1D5A24BB-4C78-CA22-FEB5-81C49E6E1A20}"/>
              </a:ext>
            </a:extLst>
          </p:cNvPr>
          <p:cNvCxnSpPr>
            <a:cxnSpLocks/>
          </p:cNvCxnSpPr>
          <p:nvPr/>
        </p:nvCxnSpPr>
        <p:spPr>
          <a:xfrm flipV="1">
            <a:off x="5011882" y="1566778"/>
            <a:ext cx="1776845" cy="1509189"/>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418A4AE0-A3D9-B142-ADD9-00D7974FB7B0}"/>
              </a:ext>
            </a:extLst>
          </p:cNvPr>
          <p:cNvSpPr txBox="1"/>
          <p:nvPr/>
        </p:nvSpPr>
        <p:spPr>
          <a:xfrm>
            <a:off x="6885709" y="1105113"/>
            <a:ext cx="3796145" cy="646331"/>
          </a:xfrm>
          <a:prstGeom prst="rect">
            <a:avLst/>
          </a:prstGeom>
          <a:noFill/>
        </p:spPr>
        <p:txBody>
          <a:bodyPr wrap="square" rtlCol="0">
            <a:spAutoFit/>
          </a:bodyPr>
          <a:lstStyle/>
          <a:p>
            <a:r>
              <a:rPr lang="en-US" b="0" i="0" dirty="0">
                <a:solidFill>
                  <a:srgbClr val="0D0D0D"/>
                </a:solidFill>
                <a:effectLst/>
                <a:latin typeface="Helvetica" pitchFamily="2" charset="0"/>
              </a:rPr>
              <a:t>Learn tab to discover detailed information about all 13 diseases</a:t>
            </a:r>
            <a:endParaRPr lang="en-US" dirty="0"/>
          </a:p>
        </p:txBody>
      </p:sp>
      <p:cxnSp>
        <p:nvCxnSpPr>
          <p:cNvPr id="42" name="Curved Connector 41">
            <a:extLst>
              <a:ext uri="{FF2B5EF4-FFF2-40B4-BE49-F238E27FC236}">
                <a16:creationId xmlns:a16="http://schemas.microsoft.com/office/drawing/2014/main" id="{3C7072FC-2B1B-6EA6-42CC-8186C81F785F}"/>
              </a:ext>
            </a:extLst>
          </p:cNvPr>
          <p:cNvCxnSpPr>
            <a:cxnSpLocks/>
          </p:cNvCxnSpPr>
          <p:nvPr/>
        </p:nvCxnSpPr>
        <p:spPr>
          <a:xfrm flipV="1">
            <a:off x="6096000" y="2524306"/>
            <a:ext cx="1011382" cy="73055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D951796-80E0-4940-5C65-1E3849B2F80B}"/>
              </a:ext>
            </a:extLst>
          </p:cNvPr>
          <p:cNvSpPr txBox="1"/>
          <p:nvPr/>
        </p:nvSpPr>
        <p:spPr>
          <a:xfrm>
            <a:off x="7107382" y="2046091"/>
            <a:ext cx="4294909" cy="923330"/>
          </a:xfrm>
          <a:prstGeom prst="rect">
            <a:avLst/>
          </a:prstGeom>
          <a:noFill/>
        </p:spPr>
        <p:txBody>
          <a:bodyPr wrap="square" rtlCol="0">
            <a:spAutoFit/>
          </a:bodyPr>
          <a:lstStyle/>
          <a:p>
            <a:r>
              <a:rPr lang="en-US" b="0" i="0" dirty="0">
                <a:solidFill>
                  <a:srgbClr val="0D0D0D"/>
                </a:solidFill>
                <a:effectLst/>
                <a:latin typeface="Helvetica" pitchFamily="2" charset="0"/>
              </a:rPr>
              <a:t>Prediction tab enables disease prediction utilizing a Deep Learning model running in the background.</a:t>
            </a:r>
            <a:endParaRPr lang="en-US" dirty="0"/>
          </a:p>
        </p:txBody>
      </p:sp>
      <p:cxnSp>
        <p:nvCxnSpPr>
          <p:cNvPr id="47" name="Straight Arrow Connector 46">
            <a:extLst>
              <a:ext uri="{FF2B5EF4-FFF2-40B4-BE49-F238E27FC236}">
                <a16:creationId xmlns:a16="http://schemas.microsoft.com/office/drawing/2014/main" id="{FE78A734-540F-A8EC-A4FF-768E4BEC7CDD}"/>
              </a:ext>
            </a:extLst>
          </p:cNvPr>
          <p:cNvCxnSpPr/>
          <p:nvPr/>
        </p:nvCxnSpPr>
        <p:spPr>
          <a:xfrm>
            <a:off x="8295349" y="3254861"/>
            <a:ext cx="746784" cy="430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D0DA4FF-CFCA-C45A-0CF2-1629081FD41C}"/>
              </a:ext>
            </a:extLst>
          </p:cNvPr>
          <p:cNvSpPr txBox="1"/>
          <p:nvPr/>
        </p:nvSpPr>
        <p:spPr>
          <a:xfrm>
            <a:off x="9254836" y="3685309"/>
            <a:ext cx="1992853" cy="369332"/>
          </a:xfrm>
          <a:prstGeom prst="rect">
            <a:avLst/>
          </a:prstGeom>
          <a:noFill/>
        </p:spPr>
        <p:txBody>
          <a:bodyPr wrap="none" rtlCol="0">
            <a:spAutoFit/>
          </a:bodyPr>
          <a:lstStyle/>
          <a:p>
            <a:r>
              <a:rPr lang="en-US" b="0" i="0" dirty="0">
                <a:solidFill>
                  <a:srgbClr val="0D0D0D"/>
                </a:solidFill>
                <a:effectLst/>
                <a:latin typeface="Helvetica" pitchFamily="2" charset="0"/>
              </a:rPr>
              <a:t>Data visualization</a:t>
            </a:r>
            <a:endParaRPr lang="en-US" dirty="0"/>
          </a:p>
        </p:txBody>
      </p:sp>
    </p:spTree>
    <p:extLst>
      <p:ext uri="{BB962C8B-B14F-4D97-AF65-F5344CB8AC3E}">
        <p14:creationId xmlns:p14="http://schemas.microsoft.com/office/powerpoint/2010/main" val="127371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510401" y="161365"/>
            <a:ext cx="7534656" cy="914400"/>
          </a:xfrm>
        </p:spPr>
        <p:txBody>
          <a:bodyPr anchor="b">
            <a:normAutofit/>
          </a:bodyPr>
          <a:lstStyle/>
          <a:p>
            <a:r>
              <a:rPr lang="en-US" dirty="0"/>
              <a:t>Learn Tab</a:t>
            </a:r>
          </a:p>
        </p:txBody>
      </p:sp>
      <p:pic>
        <p:nvPicPr>
          <p:cNvPr id="4" name="Picture 3">
            <a:extLst>
              <a:ext uri="{FF2B5EF4-FFF2-40B4-BE49-F238E27FC236}">
                <a16:creationId xmlns:a16="http://schemas.microsoft.com/office/drawing/2014/main" id="{DC84B8DA-416F-47E7-9EB0-C4CB6CA60A3C}"/>
              </a:ext>
            </a:extLst>
          </p:cNvPr>
          <p:cNvPicPr>
            <a:picLocks noChangeAspect="1"/>
          </p:cNvPicPr>
          <p:nvPr/>
        </p:nvPicPr>
        <p:blipFill>
          <a:blip r:embed="rId3"/>
          <a:stretch>
            <a:fillRect/>
          </a:stretch>
        </p:blipFill>
        <p:spPr>
          <a:xfrm>
            <a:off x="542364" y="2645395"/>
            <a:ext cx="11107271" cy="4051240"/>
          </a:xfrm>
          <a:prstGeom prst="rect">
            <a:avLst/>
          </a:prstGeom>
        </p:spPr>
      </p:pic>
      <p:sp>
        <p:nvSpPr>
          <p:cNvPr id="5" name="TextBox 4">
            <a:extLst>
              <a:ext uri="{FF2B5EF4-FFF2-40B4-BE49-F238E27FC236}">
                <a16:creationId xmlns:a16="http://schemas.microsoft.com/office/drawing/2014/main" id="{966A48F5-BADE-5B39-8BD5-303B718BFA58}"/>
              </a:ext>
            </a:extLst>
          </p:cNvPr>
          <p:cNvSpPr txBox="1"/>
          <p:nvPr/>
        </p:nvSpPr>
        <p:spPr>
          <a:xfrm>
            <a:off x="3229340" y="721015"/>
            <a:ext cx="8452259" cy="1298561"/>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Contains basic information about all 15 diseases (Reference: Iowa State University)</a:t>
            </a:r>
            <a:endParaRPr lang="en-US" sz="1800" b="1" dirty="0">
              <a:solidFill>
                <a:srgbClr val="0E101A"/>
              </a:solidFill>
              <a:effectLst/>
            </a:endParaRP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Enables the farmer to understand the disease better.</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Helps the user to choose possible immediate action.</a:t>
            </a:r>
          </a:p>
        </p:txBody>
      </p:sp>
    </p:spTree>
    <p:extLst>
      <p:ext uri="{BB962C8B-B14F-4D97-AF65-F5344CB8AC3E}">
        <p14:creationId xmlns:p14="http://schemas.microsoft.com/office/powerpoint/2010/main" val="413214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a:bodyPr>
          <a:lstStyle/>
          <a:p>
            <a:r>
              <a:rPr lang="en-US" sz="4400" dirty="0"/>
              <a:t>Predictions Tab</a:t>
            </a:r>
          </a:p>
        </p:txBody>
      </p:sp>
      <p:pic>
        <p:nvPicPr>
          <p:cNvPr id="4" name="Picture 3" descr="A person holding a clipboard with pigs in it&#10;&#10;Description automatically generated">
            <a:extLst>
              <a:ext uri="{FF2B5EF4-FFF2-40B4-BE49-F238E27FC236}">
                <a16:creationId xmlns:a16="http://schemas.microsoft.com/office/drawing/2014/main" id="{4CA1F896-6A10-1D13-C1F9-5EE8C19CB152}"/>
              </a:ext>
            </a:extLst>
          </p:cNvPr>
          <p:cNvPicPr>
            <a:picLocks noChangeAspect="1"/>
          </p:cNvPicPr>
          <p:nvPr/>
        </p:nvPicPr>
        <p:blipFill>
          <a:blip r:embed="rId3"/>
          <a:stretch>
            <a:fillRect/>
          </a:stretch>
        </p:blipFill>
        <p:spPr>
          <a:xfrm>
            <a:off x="268061" y="2664835"/>
            <a:ext cx="7772400" cy="3787781"/>
          </a:xfrm>
          <a:prstGeom prst="rect">
            <a:avLst/>
          </a:prstGeom>
        </p:spPr>
      </p:pic>
      <p:sp>
        <p:nvSpPr>
          <p:cNvPr id="2" name="TextBox 1">
            <a:extLst>
              <a:ext uri="{FF2B5EF4-FFF2-40B4-BE49-F238E27FC236}">
                <a16:creationId xmlns:a16="http://schemas.microsoft.com/office/drawing/2014/main" id="{137B40BF-FD43-77CF-6D45-F28D9C8EBE88}"/>
              </a:ext>
            </a:extLst>
          </p:cNvPr>
          <p:cNvSpPr txBox="1"/>
          <p:nvPr/>
        </p:nvSpPr>
        <p:spPr>
          <a:xfrm>
            <a:off x="268061" y="1000714"/>
            <a:ext cx="8452259" cy="1298561"/>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Only authorized user can access this page.</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Allow the user to upload audio, images and video data.</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Classify the disease and displays the statistics.</a:t>
            </a:r>
          </a:p>
        </p:txBody>
      </p:sp>
    </p:spTree>
    <p:extLst>
      <p:ext uri="{BB962C8B-B14F-4D97-AF65-F5344CB8AC3E}">
        <p14:creationId xmlns:p14="http://schemas.microsoft.com/office/powerpoint/2010/main" val="195656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fontScale="90000"/>
          </a:bodyPr>
          <a:lstStyle/>
          <a:p>
            <a:r>
              <a:rPr lang="en-US" sz="4400" dirty="0"/>
              <a:t>Visualizations Tab</a:t>
            </a:r>
          </a:p>
        </p:txBody>
      </p:sp>
      <p:pic>
        <p:nvPicPr>
          <p:cNvPr id="4" name="Picture 3" descr="A graph of a graph&#10;&#10;Description automatically generated with medium confidence">
            <a:extLst>
              <a:ext uri="{FF2B5EF4-FFF2-40B4-BE49-F238E27FC236}">
                <a16:creationId xmlns:a16="http://schemas.microsoft.com/office/drawing/2014/main" id="{B8D8E62C-8A50-25F9-43C1-49543D327015}"/>
              </a:ext>
            </a:extLst>
          </p:cNvPr>
          <p:cNvPicPr>
            <a:picLocks noChangeAspect="1"/>
          </p:cNvPicPr>
          <p:nvPr/>
        </p:nvPicPr>
        <p:blipFill>
          <a:blip r:embed="rId3"/>
          <a:stretch>
            <a:fillRect/>
          </a:stretch>
        </p:blipFill>
        <p:spPr>
          <a:xfrm>
            <a:off x="268061" y="2356463"/>
            <a:ext cx="10141528" cy="4370979"/>
          </a:xfrm>
          <a:prstGeom prst="rect">
            <a:avLst/>
          </a:prstGeom>
        </p:spPr>
      </p:pic>
      <p:sp>
        <p:nvSpPr>
          <p:cNvPr id="2" name="TextBox 1">
            <a:extLst>
              <a:ext uri="{FF2B5EF4-FFF2-40B4-BE49-F238E27FC236}">
                <a16:creationId xmlns:a16="http://schemas.microsoft.com/office/drawing/2014/main" id="{11905E7D-3683-AAD4-D65D-A4689C3B1D0A}"/>
              </a:ext>
            </a:extLst>
          </p:cNvPr>
          <p:cNvSpPr txBox="1"/>
          <p:nvPr/>
        </p:nvSpPr>
        <p:spPr>
          <a:xfrm>
            <a:off x="268061" y="1000714"/>
            <a:ext cx="8452259" cy="883062"/>
          </a:xfrm>
          <a:prstGeom prst="rect">
            <a:avLst/>
          </a:prstGeom>
          <a:noFill/>
        </p:spPr>
        <p:txBody>
          <a:bodyPr wrap="square" rtlCol="0">
            <a:spAutoFit/>
          </a:bodyPr>
          <a:lstStyle/>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A dashboard of visualizations related to the results.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Visualizes the model performance.</a:t>
            </a:r>
            <a:endParaRPr lang="en-US" sz="1800" b="1" dirty="0">
              <a:solidFill>
                <a:srgbClr val="0E101A"/>
              </a:solidFill>
              <a:effectLst/>
            </a:endParaRPr>
          </a:p>
        </p:txBody>
      </p:sp>
    </p:spTree>
    <p:extLst>
      <p:ext uri="{BB962C8B-B14F-4D97-AF65-F5344CB8AC3E}">
        <p14:creationId xmlns:p14="http://schemas.microsoft.com/office/powerpoint/2010/main" val="304583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a:xfrm>
            <a:off x="1001467" y="914400"/>
            <a:ext cx="5641848" cy="5029200"/>
          </a:xfrm>
        </p:spPr>
        <p:txBody>
          <a:bodyPr/>
          <a:lstStyle/>
          <a:p>
            <a:r>
              <a:rPr lang="en-US" b="1" dirty="0"/>
              <a:t>AGENDA</a:t>
            </a:r>
          </a:p>
        </p:txBody>
      </p:sp>
      <p:graphicFrame>
        <p:nvGraphicFramePr>
          <p:cNvPr id="6" name="Table 4">
            <a:extLst>
              <a:ext uri="{FF2B5EF4-FFF2-40B4-BE49-F238E27FC236}">
                <a16:creationId xmlns:a16="http://schemas.microsoft.com/office/drawing/2014/main" id="{0D6FB95E-6987-A57C-3663-3FD6F6FAC24E}"/>
              </a:ext>
            </a:extLst>
          </p:cNvPr>
          <p:cNvGraphicFramePr>
            <a:graphicFrameLocks noGrp="1"/>
          </p:cNvGraphicFramePr>
          <p:nvPr>
            <p:ph idx="1"/>
            <p:extLst>
              <p:ext uri="{D42A27DB-BD31-4B8C-83A1-F6EECF244321}">
                <p14:modId xmlns:p14="http://schemas.microsoft.com/office/powerpoint/2010/main" val="2024642607"/>
              </p:ext>
            </p:extLst>
          </p:nvPr>
        </p:nvGraphicFramePr>
        <p:xfrm>
          <a:off x="5789488" y="1164516"/>
          <a:ext cx="6149083" cy="4614818"/>
        </p:xfrm>
        <a:graphic>
          <a:graphicData uri="http://schemas.openxmlformats.org/drawingml/2006/table">
            <a:tbl>
              <a:tblPr firstRow="1" bandRow="1"/>
              <a:tblGrid>
                <a:gridCol w="6149083">
                  <a:extLst>
                    <a:ext uri="{9D8B030D-6E8A-4147-A177-3AD203B41FA5}">
                      <a16:colId xmlns:a16="http://schemas.microsoft.com/office/drawing/2014/main" val="1563570424"/>
                    </a:ext>
                  </a:extLst>
                </a:gridCol>
              </a:tblGrid>
              <a:tr h="7827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MACHINE LEARNING MODELS</a:t>
                      </a:r>
                    </a:p>
                    <a:p>
                      <a:pPr algn="r"/>
                      <a:r>
                        <a:rPr lang="en-US" sz="2400" b="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79008">
                <a:tc>
                  <a:txBody>
                    <a:bodyPr/>
                    <a:lstStyle/>
                    <a:p>
                      <a:pPr algn="r"/>
                      <a:r>
                        <a:rPr lang="en-US" sz="2400" b="0" dirty="0"/>
                        <a:t>MODEL COMPARISON</a:t>
                      </a:r>
                    </a:p>
                    <a:p>
                      <a:pPr marL="0" algn="r" defTabSz="914400" rtl="0" eaLnBrk="1" latinLnBrk="0" hangingPunct="1"/>
                      <a:r>
                        <a:rPr lang="en-US" sz="2400" b="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998987">
                <a:tc>
                  <a:txBody>
                    <a:bodyPr/>
                    <a:lstStyle/>
                    <a:p>
                      <a:pPr algn="r"/>
                      <a:r>
                        <a:rPr lang="en-US" sz="2400" b="0" dirty="0"/>
                        <a:t>WEB SYSTEM DESIGN AND DEVELOPMENT</a:t>
                      </a:r>
                    </a:p>
                    <a:p>
                      <a:pPr marL="0" algn="r" defTabSz="914400" rtl="0" eaLnBrk="1" latinLnBrk="0" hangingPunct="1"/>
                      <a:r>
                        <a:rPr lang="en-US" sz="2400" b="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9590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latin typeface="+mn-lt"/>
                          <a:cs typeface="Gill Sans Light" panose="020B0302020104020203" pitchFamily="34" charset="-79"/>
                        </a:rPr>
                        <a:t>SYSTEM DESIGN AND IMPLEMENTATION</a:t>
                      </a:r>
                    </a:p>
                    <a:p>
                      <a:pPr marL="0" algn="r" defTabSz="914400" rtl="0" eaLnBrk="1" latinLnBrk="0" hangingPunct="1"/>
                      <a:r>
                        <a:rPr lang="en-US" sz="2400" b="0" kern="1200" dirty="0">
                          <a:solidFill>
                            <a:schemeClr val="tx1"/>
                          </a:solidFill>
                          <a:latin typeface="+mj-lt"/>
                          <a:ea typeface="+mn-ea"/>
                          <a:cs typeface="+mn-cs"/>
                        </a:rPr>
                        <a:t> 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85483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dirty="0"/>
                        <a:t>FUTURE SCOPE</a:t>
                      </a:r>
                      <a:endParaRPr lang="en-US" sz="2400" b="0" dirty="0">
                        <a:latin typeface="+mn-lt"/>
                        <a:cs typeface="Gill Sans Light" panose="020B0302020104020203" pitchFamily="34" charset="-79"/>
                      </a:endParaRPr>
                    </a:p>
                    <a:p>
                      <a:pPr marL="0" algn="r" defTabSz="914400" rtl="0" eaLnBrk="1" latinLnBrk="0" hangingPunct="1"/>
                      <a:r>
                        <a:rPr lang="en-US" sz="2400" b="0" kern="1200" dirty="0">
                          <a:solidFill>
                            <a:schemeClr val="tx1"/>
                          </a:solidFill>
                          <a:latin typeface="+mj-lt"/>
                          <a:ea typeface="+mn-ea"/>
                          <a:cs typeface="+mn-cs"/>
                        </a:rPr>
                        <a:t>11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58647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309624" y="296095"/>
            <a:ext cx="5111750" cy="873580"/>
          </a:xfrm>
        </p:spPr>
        <p:txBody>
          <a:bodyPr>
            <a:normAutofit fontScale="90000"/>
          </a:bodyPr>
          <a:lstStyle/>
          <a:p>
            <a:r>
              <a:rPr lang="en-US" sz="4400" dirty="0"/>
              <a:t>Web Based Implementation</a:t>
            </a:r>
          </a:p>
        </p:txBody>
      </p:sp>
      <p:pic>
        <p:nvPicPr>
          <p:cNvPr id="3" name="Picture 2" descr="A computer screen shot of a computer screen&#10;&#10;Description automatically generated">
            <a:extLst>
              <a:ext uri="{FF2B5EF4-FFF2-40B4-BE49-F238E27FC236}">
                <a16:creationId xmlns:a16="http://schemas.microsoft.com/office/drawing/2014/main" id="{677632CF-1D78-C36D-5446-CA3CBE4CCCE2}"/>
              </a:ext>
            </a:extLst>
          </p:cNvPr>
          <p:cNvPicPr>
            <a:picLocks noChangeAspect="1"/>
          </p:cNvPicPr>
          <p:nvPr/>
        </p:nvPicPr>
        <p:blipFill>
          <a:blip r:embed="rId3"/>
          <a:stretch>
            <a:fillRect/>
          </a:stretch>
        </p:blipFill>
        <p:spPr>
          <a:xfrm>
            <a:off x="928255" y="1943100"/>
            <a:ext cx="8520545" cy="3889664"/>
          </a:xfrm>
          <a:prstGeom prst="rect">
            <a:avLst/>
          </a:prstGeom>
        </p:spPr>
      </p:pic>
    </p:spTree>
    <p:extLst>
      <p:ext uri="{BB962C8B-B14F-4D97-AF65-F5344CB8AC3E}">
        <p14:creationId xmlns:p14="http://schemas.microsoft.com/office/powerpoint/2010/main" val="1795028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68D9-E3C3-92F0-35E4-1603EE6AB0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8F20DE-8CE1-5F29-C594-C78E8706020F}"/>
              </a:ext>
            </a:extLst>
          </p:cNvPr>
          <p:cNvSpPr>
            <a:spLocks noGrp="1"/>
          </p:cNvSpPr>
          <p:nvPr>
            <p:ph sz="quarter" idx="12"/>
          </p:nvPr>
        </p:nvSpPr>
        <p:spPr/>
        <p:txBody>
          <a:bodyPr/>
          <a:lstStyle/>
          <a:p>
            <a:endParaRPr lang="en-US" dirty="0"/>
          </a:p>
        </p:txBody>
      </p:sp>
      <p:sp>
        <p:nvSpPr>
          <p:cNvPr id="4" name="Picture Placeholder 3">
            <a:extLst>
              <a:ext uri="{FF2B5EF4-FFF2-40B4-BE49-F238E27FC236}">
                <a16:creationId xmlns:a16="http://schemas.microsoft.com/office/drawing/2014/main" id="{BE46CB2C-F065-CEA5-288E-13224E81F124}"/>
              </a:ext>
            </a:extLst>
          </p:cNvPr>
          <p:cNvSpPr>
            <a:spLocks noGrp="1"/>
          </p:cNvSpPr>
          <p:nvPr>
            <p:ph type="pic" sz="quarter" idx="10"/>
          </p:nvPr>
        </p:nvSpPr>
        <p:spPr/>
        <p:txBody>
          <a:bodyPr/>
          <a:lstStyle/>
          <a:p>
            <a:endParaRPr lang="en-US"/>
          </a:p>
        </p:txBody>
      </p:sp>
      <p:sp>
        <p:nvSpPr>
          <p:cNvPr id="5" name="Slide Number Placeholder 4">
            <a:extLst>
              <a:ext uri="{FF2B5EF4-FFF2-40B4-BE49-F238E27FC236}">
                <a16:creationId xmlns:a16="http://schemas.microsoft.com/office/drawing/2014/main" id="{878EE2AD-FC0F-6024-FB2D-3A4FB0CEE823}"/>
              </a:ext>
            </a:extLst>
          </p:cNvPr>
          <p:cNvSpPr>
            <a:spLocks noGrp="1"/>
          </p:cNvSpPr>
          <p:nvPr>
            <p:ph type="sldNum" sz="quarter" idx="4"/>
          </p:nvPr>
        </p:nvSpPr>
        <p:spPr/>
        <p:txBody>
          <a:bodyPr/>
          <a:lstStyle/>
          <a:p>
            <a:fld id="{58FB4751-880F-D840-AAA9-3A15815CC996}" type="slidenum">
              <a:rPr lang="en-US" smtClean="0"/>
              <a:pPr/>
              <a:t>21</a:t>
            </a:fld>
            <a:endParaRPr lang="en-US" dirty="0"/>
          </a:p>
        </p:txBody>
      </p:sp>
      <p:sp>
        <p:nvSpPr>
          <p:cNvPr id="94" name="Rectangle 93">
            <a:extLst>
              <a:ext uri="{FF2B5EF4-FFF2-40B4-BE49-F238E27FC236}">
                <a16:creationId xmlns:a16="http://schemas.microsoft.com/office/drawing/2014/main" id="{FD25381E-71F5-EEC2-97FE-E3E358ED08B8}"/>
              </a:ext>
            </a:extLst>
          </p:cNvPr>
          <p:cNvSpPr/>
          <p:nvPr/>
        </p:nvSpPr>
        <p:spPr>
          <a:xfrm>
            <a:off x="-13535" y="1319466"/>
            <a:ext cx="12219069" cy="5481335"/>
          </a:xfrm>
          <a:prstGeom prst="rect">
            <a:avLst/>
          </a:prstGeom>
          <a:gradFill flip="none" rotWithShape="1">
            <a:gsLst>
              <a:gs pos="0">
                <a:srgbClr val="A5A5A5">
                  <a:lumMod val="67000"/>
                </a:srgbClr>
              </a:gs>
              <a:gs pos="48000">
                <a:srgbClr val="A5A5A5">
                  <a:lumMod val="97000"/>
                  <a:lumOff val="3000"/>
                </a:srgbClr>
              </a:gs>
              <a:gs pos="100000">
                <a:srgbClr val="A5A5A5">
                  <a:lumMod val="60000"/>
                  <a:lumOff val="40000"/>
                </a:srgb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95" name="Rectangle 94">
            <a:extLst>
              <a:ext uri="{FF2B5EF4-FFF2-40B4-BE49-F238E27FC236}">
                <a16:creationId xmlns:a16="http://schemas.microsoft.com/office/drawing/2014/main" id="{64E3BFF6-706C-1467-A196-F27D3EAB1513}"/>
              </a:ext>
            </a:extLst>
          </p:cNvPr>
          <p:cNvSpPr/>
          <p:nvPr/>
        </p:nvSpPr>
        <p:spPr>
          <a:xfrm>
            <a:off x="84343" y="1445947"/>
            <a:ext cx="4065709" cy="2749618"/>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96" name="Cube 95">
            <a:extLst>
              <a:ext uri="{FF2B5EF4-FFF2-40B4-BE49-F238E27FC236}">
                <a16:creationId xmlns:a16="http://schemas.microsoft.com/office/drawing/2014/main" id="{15E30C79-B8BC-DD40-EE86-4CC22D3C9EDB}"/>
              </a:ext>
            </a:extLst>
          </p:cNvPr>
          <p:cNvSpPr/>
          <p:nvPr/>
        </p:nvSpPr>
        <p:spPr>
          <a:xfrm rot="10800000">
            <a:off x="10455066" y="5822561"/>
            <a:ext cx="1588465" cy="822960"/>
          </a:xfrm>
          <a:prstGeom prst="cube">
            <a:avLst/>
          </a:prstGeom>
          <a:solidFill>
            <a:srgbClr val="FFC000">
              <a:lumMod val="20000"/>
              <a:lumOff val="80000"/>
            </a:srgbClr>
          </a:solidFill>
          <a:ln w="25400" cap="flat" cmpd="sng" algn="ctr">
            <a:solidFill>
              <a:srgbClr val="4472C4">
                <a:shade val="15000"/>
              </a:srgbClr>
            </a:solidFill>
            <a:prstDash val="solid"/>
          </a:ln>
          <a:effectLst>
            <a:innerShdw blurRad="63500" dist="50800" dir="27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E7E6E6">
                  <a:lumMod val="75000"/>
                </a:srgbClr>
              </a:solidFill>
              <a:effectLst/>
              <a:uLnTx/>
              <a:uFillTx/>
              <a:latin typeface="Arial"/>
              <a:ea typeface="+mn-ea"/>
              <a:cs typeface="+mn-cs"/>
              <a:sym typeface="Arial"/>
            </a:endParaRPr>
          </a:p>
        </p:txBody>
      </p:sp>
      <p:sp>
        <p:nvSpPr>
          <p:cNvPr id="97" name="Cube 96">
            <a:extLst>
              <a:ext uri="{FF2B5EF4-FFF2-40B4-BE49-F238E27FC236}">
                <a16:creationId xmlns:a16="http://schemas.microsoft.com/office/drawing/2014/main" id="{91EC3F7C-284F-13DF-3CB1-1A906128AEFD}"/>
              </a:ext>
            </a:extLst>
          </p:cNvPr>
          <p:cNvSpPr/>
          <p:nvPr/>
        </p:nvSpPr>
        <p:spPr>
          <a:xfrm rot="10800000">
            <a:off x="413963" y="222810"/>
            <a:ext cx="1588465" cy="822960"/>
          </a:xfrm>
          <a:prstGeom prst="cube">
            <a:avLst/>
          </a:prstGeom>
          <a:solidFill>
            <a:srgbClr val="FFC000">
              <a:lumMod val="20000"/>
              <a:lumOff val="80000"/>
            </a:srgbClr>
          </a:solidFill>
          <a:ln w="25400" cap="flat" cmpd="sng" algn="ctr">
            <a:solidFill>
              <a:srgbClr val="4472C4">
                <a:shade val="15000"/>
              </a:srgbClr>
            </a:solidFill>
            <a:prstDash val="solid"/>
          </a:ln>
          <a:effectLst>
            <a:innerShdw blurRad="63500" dist="508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4472C4"/>
              </a:solidFill>
              <a:effectLst/>
              <a:uLnTx/>
              <a:uFillTx/>
              <a:latin typeface="Arial"/>
              <a:ea typeface="+mn-ea"/>
              <a:cs typeface="+mn-cs"/>
              <a:sym typeface="Arial"/>
            </a:endParaRPr>
          </a:p>
        </p:txBody>
      </p:sp>
      <p:sp>
        <p:nvSpPr>
          <p:cNvPr id="98" name="TextBox 97">
            <a:extLst>
              <a:ext uri="{FF2B5EF4-FFF2-40B4-BE49-F238E27FC236}">
                <a16:creationId xmlns:a16="http://schemas.microsoft.com/office/drawing/2014/main" id="{3AA28C9B-4482-79E4-0B4E-A4569C77600C}"/>
              </a:ext>
            </a:extLst>
          </p:cNvPr>
          <p:cNvSpPr txBox="1"/>
          <p:nvPr/>
        </p:nvSpPr>
        <p:spPr>
          <a:xfrm>
            <a:off x="10901076" y="6023007"/>
            <a:ext cx="103723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DokChampa" panose="020B0604020202020204" pitchFamily="34" charset="-34"/>
                <a:sym typeface="Arial"/>
              </a:rPr>
              <a:t>Back End</a:t>
            </a:r>
          </a:p>
        </p:txBody>
      </p:sp>
      <p:sp>
        <p:nvSpPr>
          <p:cNvPr id="99" name="TextBox 98">
            <a:extLst>
              <a:ext uri="{FF2B5EF4-FFF2-40B4-BE49-F238E27FC236}">
                <a16:creationId xmlns:a16="http://schemas.microsoft.com/office/drawing/2014/main" id="{E972ECBF-D5B6-7635-574E-2A2E31BBE001}"/>
              </a:ext>
            </a:extLst>
          </p:cNvPr>
          <p:cNvSpPr txBox="1"/>
          <p:nvPr/>
        </p:nvSpPr>
        <p:spPr>
          <a:xfrm>
            <a:off x="731520" y="423080"/>
            <a:ext cx="103723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DokChampa" panose="020B0502040204020203" pitchFamily="34" charset="-34"/>
                <a:sym typeface="Arial"/>
              </a:rPr>
              <a:t>Front End</a:t>
            </a:r>
          </a:p>
        </p:txBody>
      </p:sp>
      <p:pic>
        <p:nvPicPr>
          <p:cNvPr id="100" name="Picture 99" descr="A black background with a black square&#10;&#10;Description automatically generated with medium confidence">
            <a:extLst>
              <a:ext uri="{FF2B5EF4-FFF2-40B4-BE49-F238E27FC236}">
                <a16:creationId xmlns:a16="http://schemas.microsoft.com/office/drawing/2014/main" id="{FF18E933-4544-A96F-FD90-C8C1B0606C4B}"/>
              </a:ext>
            </a:extLst>
          </p:cNvPr>
          <p:cNvPicPr>
            <a:picLocks noChangeAspect="1"/>
          </p:cNvPicPr>
          <p:nvPr/>
        </p:nvPicPr>
        <p:blipFill>
          <a:blip r:embed="rId2"/>
          <a:stretch>
            <a:fillRect/>
          </a:stretch>
        </p:blipFill>
        <p:spPr>
          <a:xfrm>
            <a:off x="7587862" y="95534"/>
            <a:ext cx="1133864" cy="1133864"/>
          </a:xfrm>
          <a:prstGeom prst="rect">
            <a:avLst/>
          </a:prstGeom>
        </p:spPr>
      </p:pic>
      <p:pic>
        <p:nvPicPr>
          <p:cNvPr id="101" name="Picture 100" descr="A magnifying glass over a globe&#10;&#10;Description automatically generated">
            <a:extLst>
              <a:ext uri="{FF2B5EF4-FFF2-40B4-BE49-F238E27FC236}">
                <a16:creationId xmlns:a16="http://schemas.microsoft.com/office/drawing/2014/main" id="{26D9A070-D50F-436B-3C16-D9B5ECD2FD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43" b="94286" l="3571" r="97143">
                        <a14:foregroundMark x1="90357" y1="94286" x2="78929" y2="75714"/>
                        <a14:foregroundMark x1="78929" y1="75714" x2="93571" y2="89286"/>
                        <a14:foregroundMark x1="93571" y1="89286" x2="77857" y2="81071"/>
                        <a14:foregroundMark x1="77857" y1="81071" x2="83571" y2="63214"/>
                        <a14:foregroundMark x1="83571" y1="63214" x2="76786" y2="46429"/>
                        <a14:foregroundMark x1="76786" y1="46429" x2="58571" y2="41071"/>
                        <a14:foregroundMark x1="58571" y1="41071" x2="41071" y2="50714"/>
                        <a14:foregroundMark x1="41071" y1="50714" x2="42143" y2="72857"/>
                        <a14:foregroundMark x1="42143" y1="72857" x2="62857" y2="82500"/>
                        <a14:foregroundMark x1="62857" y1="82500" x2="62500" y2="82143"/>
                        <a14:foregroundMark x1="56786" y1="12143" x2="35000" y2="7500"/>
                        <a14:foregroundMark x1="35000" y1="7500" x2="62143" y2="7143"/>
                        <a14:foregroundMark x1="62143" y1="7143" x2="64643" y2="9286"/>
                        <a14:foregroundMark x1="92857" y1="33929" x2="97143" y2="56071"/>
                        <a14:foregroundMark x1="97143" y1="56071" x2="89286" y2="73929"/>
                        <a14:foregroundMark x1="89286" y1="73929" x2="91071" y2="34643"/>
                        <a14:foregroundMark x1="91071" y1="34643" x2="90357" y2="34643"/>
                        <a14:foregroundMark x1="10714" y1="29286" x2="7143" y2="49286"/>
                        <a14:foregroundMark x1="7143" y1="49286" x2="10714" y2="71071"/>
                        <a14:foregroundMark x1="10714" y1="71071" x2="5714" y2="52143"/>
                        <a14:foregroundMark x1="5714" y1="52143" x2="7500" y2="33214"/>
                        <a14:foregroundMark x1="7500" y1="33214" x2="6786" y2="56071"/>
                        <a14:foregroundMark x1="6786" y1="56071" x2="8214" y2="33929"/>
                        <a14:foregroundMark x1="8214" y1="33929" x2="8929" y2="32857"/>
                        <a14:foregroundMark x1="26786" y1="89286" x2="47143" y2="92143"/>
                        <a14:foregroundMark x1="47143" y1="92143" x2="68571" y2="91786"/>
                        <a14:foregroundMark x1="68571" y1="91786" x2="48929" y2="96429"/>
                        <a14:foregroundMark x1="48929" y1="96429" x2="28929" y2="91786"/>
                        <a14:foregroundMark x1="28929" y1="91786" x2="47143" y2="95357"/>
                        <a14:foregroundMark x1="47143" y1="95357" x2="67857" y2="93571"/>
                        <a14:foregroundMark x1="67857" y1="93571" x2="46429" y2="91429"/>
                        <a14:foregroundMark x1="46429" y1="91429" x2="74286" y2="88571"/>
                        <a14:foregroundMark x1="74286" y1="88571" x2="71786" y2="87143"/>
                        <a14:foregroundMark x1="88214" y1="94286" x2="92500" y2="94286"/>
                        <a14:foregroundMark x1="6786" y1="63571" x2="3571" y2="43214"/>
                        <a14:foregroundMark x1="3571" y1="43214" x2="6071" y2="63929"/>
                      </a14:backgroundRemoval>
                    </a14:imgEffect>
                  </a14:imgLayer>
                </a14:imgProps>
              </a:ext>
            </a:extLst>
          </a:blip>
          <a:stretch>
            <a:fillRect/>
          </a:stretch>
        </p:blipFill>
        <p:spPr>
          <a:xfrm>
            <a:off x="5572759" y="222810"/>
            <a:ext cx="822961" cy="822961"/>
          </a:xfrm>
          <a:prstGeom prst="rect">
            <a:avLst/>
          </a:prstGeom>
        </p:spPr>
      </p:pic>
      <p:pic>
        <p:nvPicPr>
          <p:cNvPr id="102" name="Graphic 101">
            <a:extLst>
              <a:ext uri="{FF2B5EF4-FFF2-40B4-BE49-F238E27FC236}">
                <a16:creationId xmlns:a16="http://schemas.microsoft.com/office/drawing/2014/main" id="{7BC5163B-7B62-E597-E1A9-1083C606390D}"/>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2472737" y="259907"/>
            <a:ext cx="1268985" cy="634121"/>
          </a:xfrm>
          <a:prstGeom prst="rect">
            <a:avLst/>
          </a:prstGeom>
        </p:spPr>
      </p:pic>
      <p:sp>
        <p:nvSpPr>
          <p:cNvPr id="103" name="Rectangle: Diagonal Corners Snipped 11">
            <a:extLst>
              <a:ext uri="{FF2B5EF4-FFF2-40B4-BE49-F238E27FC236}">
                <a16:creationId xmlns:a16="http://schemas.microsoft.com/office/drawing/2014/main" id="{3A5B9589-C3B9-2BB1-204C-1CB90313C447}"/>
              </a:ext>
            </a:extLst>
          </p:cNvPr>
          <p:cNvSpPr/>
          <p:nvPr/>
        </p:nvSpPr>
        <p:spPr>
          <a:xfrm>
            <a:off x="481271" y="6395199"/>
            <a:ext cx="1409509" cy="359146"/>
          </a:xfrm>
          <a:prstGeom prst="snip2Diag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04" name="TextBox 103">
            <a:extLst>
              <a:ext uri="{FF2B5EF4-FFF2-40B4-BE49-F238E27FC236}">
                <a16:creationId xmlns:a16="http://schemas.microsoft.com/office/drawing/2014/main" id="{6D2BF035-C965-AFF6-DC01-08279376F507}"/>
              </a:ext>
            </a:extLst>
          </p:cNvPr>
          <p:cNvSpPr txBox="1"/>
          <p:nvPr/>
        </p:nvSpPr>
        <p:spPr>
          <a:xfrm>
            <a:off x="677356" y="6408895"/>
            <a:ext cx="2270695"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Database</a:t>
            </a:r>
          </a:p>
        </p:txBody>
      </p:sp>
      <p:sp>
        <p:nvSpPr>
          <p:cNvPr id="105" name="Rectangle: Rounded Corners 13">
            <a:extLst>
              <a:ext uri="{FF2B5EF4-FFF2-40B4-BE49-F238E27FC236}">
                <a16:creationId xmlns:a16="http://schemas.microsoft.com/office/drawing/2014/main" id="{A9EA13E2-CDB4-B00A-A8BA-F111B2B7AD6F}"/>
              </a:ext>
            </a:extLst>
          </p:cNvPr>
          <p:cNvSpPr/>
          <p:nvPr/>
        </p:nvSpPr>
        <p:spPr>
          <a:xfrm>
            <a:off x="9421260" y="57199"/>
            <a:ext cx="2391253" cy="978204"/>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sng"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System Design Architecture</a:t>
            </a:r>
          </a:p>
        </p:txBody>
      </p:sp>
      <p:sp>
        <p:nvSpPr>
          <p:cNvPr id="106" name="Rectangle 105">
            <a:extLst>
              <a:ext uri="{FF2B5EF4-FFF2-40B4-BE49-F238E27FC236}">
                <a16:creationId xmlns:a16="http://schemas.microsoft.com/office/drawing/2014/main" id="{54AFA3F5-613A-95C7-C682-E303DB8D8EAE}"/>
              </a:ext>
            </a:extLst>
          </p:cNvPr>
          <p:cNvSpPr/>
          <p:nvPr/>
        </p:nvSpPr>
        <p:spPr>
          <a:xfrm>
            <a:off x="293260" y="5265854"/>
            <a:ext cx="2021904" cy="824433"/>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07" name="Straight Connector 106">
            <a:extLst>
              <a:ext uri="{FF2B5EF4-FFF2-40B4-BE49-F238E27FC236}">
                <a16:creationId xmlns:a16="http://schemas.microsoft.com/office/drawing/2014/main" id="{84522C89-379A-47D0-1678-7EA8BFEA1CEA}"/>
              </a:ext>
            </a:extLst>
          </p:cNvPr>
          <p:cNvCxnSpPr>
            <a:cxnSpLocks/>
            <a:stCxn id="106" idx="0"/>
            <a:endCxn id="106" idx="2"/>
          </p:cNvCxnSpPr>
          <p:nvPr/>
        </p:nvCxnSpPr>
        <p:spPr>
          <a:xfrm>
            <a:off x="1304212" y="5265854"/>
            <a:ext cx="0" cy="824433"/>
          </a:xfrm>
          <a:prstGeom prst="line">
            <a:avLst/>
          </a:prstGeom>
          <a:noFill/>
          <a:ln w="25400" cap="flat" cmpd="sng" algn="ctr">
            <a:solidFill>
              <a:srgbClr val="000000"/>
            </a:solidFill>
            <a:prstDash val="solid"/>
            <a:tailEnd w="lg" len="med"/>
          </a:ln>
          <a:effectLst>
            <a:outerShdw blurRad="40000" dist="20000" dir="5400000" rotWithShape="0">
              <a:srgbClr val="000000">
                <a:alpha val="38000"/>
              </a:srgbClr>
            </a:outerShdw>
          </a:effectLst>
        </p:spPr>
      </p:cxnSp>
      <p:pic>
        <p:nvPicPr>
          <p:cNvPr id="108" name="Picture 107" descr="A black sound wave on a black background&#10;&#10;Description automatically generated">
            <a:extLst>
              <a:ext uri="{FF2B5EF4-FFF2-40B4-BE49-F238E27FC236}">
                <a16:creationId xmlns:a16="http://schemas.microsoft.com/office/drawing/2014/main" id="{B77A3093-2B32-8519-4FB1-0E26F28DA77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81271" y="5395417"/>
            <a:ext cx="725833" cy="725833"/>
          </a:xfrm>
          <a:prstGeom prst="rect">
            <a:avLst/>
          </a:prstGeom>
        </p:spPr>
      </p:pic>
      <p:sp>
        <p:nvSpPr>
          <p:cNvPr id="109" name="Rectangle 108">
            <a:extLst>
              <a:ext uri="{FF2B5EF4-FFF2-40B4-BE49-F238E27FC236}">
                <a16:creationId xmlns:a16="http://schemas.microsoft.com/office/drawing/2014/main" id="{BF3D6FC4-C048-9DE0-3120-BE0F8D51F4A9}"/>
              </a:ext>
            </a:extLst>
          </p:cNvPr>
          <p:cNvSpPr/>
          <p:nvPr/>
        </p:nvSpPr>
        <p:spPr>
          <a:xfrm>
            <a:off x="224827" y="1514918"/>
            <a:ext cx="2603730" cy="254296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110" name="Straight Connector 109">
            <a:extLst>
              <a:ext uri="{FF2B5EF4-FFF2-40B4-BE49-F238E27FC236}">
                <a16:creationId xmlns:a16="http://schemas.microsoft.com/office/drawing/2014/main" id="{2F702293-55A5-5A85-48D2-DD4597CE4928}"/>
              </a:ext>
            </a:extLst>
          </p:cNvPr>
          <p:cNvCxnSpPr>
            <a:cxnSpLocks/>
            <a:stCxn id="109" idx="0"/>
            <a:endCxn id="109" idx="2"/>
          </p:cNvCxnSpPr>
          <p:nvPr/>
        </p:nvCxnSpPr>
        <p:spPr>
          <a:xfrm>
            <a:off x="1526692" y="1514918"/>
            <a:ext cx="0" cy="2542967"/>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pic>
        <p:nvPicPr>
          <p:cNvPr id="111" name="Picture 110" descr="A black background with a black square&#10;&#10;Description automatically generated with medium confidence">
            <a:extLst>
              <a:ext uri="{FF2B5EF4-FFF2-40B4-BE49-F238E27FC236}">
                <a16:creationId xmlns:a16="http://schemas.microsoft.com/office/drawing/2014/main" id="{F4565692-9FD5-A128-1C49-E11D99184C70}"/>
              </a:ext>
            </a:extLst>
          </p:cNvPr>
          <p:cNvPicPr>
            <a:picLocks noChangeAspect="1"/>
          </p:cNvPicPr>
          <p:nvPr/>
        </p:nvPicPr>
        <p:blipFill>
          <a:blip r:embed="rId10"/>
          <a:stretch>
            <a:fillRect/>
          </a:stretch>
        </p:blipFill>
        <p:spPr>
          <a:xfrm>
            <a:off x="294806" y="4304750"/>
            <a:ext cx="719469" cy="719469"/>
          </a:xfrm>
          <a:prstGeom prst="rect">
            <a:avLst/>
          </a:prstGeom>
        </p:spPr>
      </p:pic>
      <p:pic>
        <p:nvPicPr>
          <p:cNvPr id="112" name="Picture 111" descr="A black background with a black square&#10;&#10;Description automatically generated with medium confidence">
            <a:extLst>
              <a:ext uri="{FF2B5EF4-FFF2-40B4-BE49-F238E27FC236}">
                <a16:creationId xmlns:a16="http://schemas.microsoft.com/office/drawing/2014/main" id="{39F45043-A65F-987F-88EC-C90B1AB62718}"/>
              </a:ext>
            </a:extLst>
          </p:cNvPr>
          <p:cNvPicPr>
            <a:picLocks noChangeAspect="1"/>
          </p:cNvPicPr>
          <p:nvPr/>
        </p:nvPicPr>
        <p:blipFill>
          <a:blip r:embed="rId11"/>
          <a:stretch>
            <a:fillRect/>
          </a:stretch>
        </p:blipFill>
        <p:spPr>
          <a:xfrm>
            <a:off x="8690331" y="4891324"/>
            <a:ext cx="1162022" cy="1162022"/>
          </a:xfrm>
          <a:prstGeom prst="rect">
            <a:avLst/>
          </a:prstGeom>
        </p:spPr>
      </p:pic>
      <p:pic>
        <p:nvPicPr>
          <p:cNvPr id="113" name="Picture 112" descr="A black background with a black square&#10;&#10;Description automatically generated with medium confidence">
            <a:extLst>
              <a:ext uri="{FF2B5EF4-FFF2-40B4-BE49-F238E27FC236}">
                <a16:creationId xmlns:a16="http://schemas.microsoft.com/office/drawing/2014/main" id="{29D648B7-8E7A-1DEC-AD8D-9659542B2356}"/>
              </a:ext>
            </a:extLst>
          </p:cNvPr>
          <p:cNvPicPr>
            <a:picLocks noChangeAspect="1"/>
          </p:cNvPicPr>
          <p:nvPr/>
        </p:nvPicPr>
        <p:blipFill>
          <a:blip r:embed="rId12"/>
          <a:stretch>
            <a:fillRect/>
          </a:stretch>
        </p:blipFill>
        <p:spPr>
          <a:xfrm>
            <a:off x="8637555" y="3335766"/>
            <a:ext cx="1195113" cy="1195113"/>
          </a:xfrm>
          <a:prstGeom prst="rect">
            <a:avLst/>
          </a:prstGeom>
        </p:spPr>
      </p:pic>
      <p:pic>
        <p:nvPicPr>
          <p:cNvPr id="114" name="Picture 113" descr="A black background with a black square&#10;&#10;Description automatically generated with medium confidence">
            <a:extLst>
              <a:ext uri="{FF2B5EF4-FFF2-40B4-BE49-F238E27FC236}">
                <a16:creationId xmlns:a16="http://schemas.microsoft.com/office/drawing/2014/main" id="{EDFA51B7-90D1-7FEC-9156-E9F662B13387}"/>
              </a:ext>
            </a:extLst>
          </p:cNvPr>
          <p:cNvPicPr>
            <a:picLocks noChangeAspect="1"/>
          </p:cNvPicPr>
          <p:nvPr/>
        </p:nvPicPr>
        <p:blipFill>
          <a:blip r:embed="rId13"/>
          <a:stretch>
            <a:fillRect/>
          </a:stretch>
        </p:blipFill>
        <p:spPr>
          <a:xfrm>
            <a:off x="8710962" y="1698984"/>
            <a:ext cx="1065518" cy="1065518"/>
          </a:xfrm>
          <a:prstGeom prst="rect">
            <a:avLst/>
          </a:prstGeom>
        </p:spPr>
      </p:pic>
      <p:sp>
        <p:nvSpPr>
          <p:cNvPr id="115" name="TextBox 114">
            <a:extLst>
              <a:ext uri="{FF2B5EF4-FFF2-40B4-BE49-F238E27FC236}">
                <a16:creationId xmlns:a16="http://schemas.microsoft.com/office/drawing/2014/main" id="{49265C7D-84F0-9DA3-EED2-75D6E98ED18A}"/>
              </a:ext>
            </a:extLst>
          </p:cNvPr>
          <p:cNvSpPr txBox="1"/>
          <p:nvPr/>
        </p:nvSpPr>
        <p:spPr>
          <a:xfrm>
            <a:off x="293260" y="5231882"/>
            <a:ext cx="1138993"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Audio Data</a:t>
            </a:r>
          </a:p>
        </p:txBody>
      </p:sp>
      <p:sp>
        <p:nvSpPr>
          <p:cNvPr id="116" name="TextBox 115">
            <a:extLst>
              <a:ext uri="{FF2B5EF4-FFF2-40B4-BE49-F238E27FC236}">
                <a16:creationId xmlns:a16="http://schemas.microsoft.com/office/drawing/2014/main" id="{4C92850B-5D7E-3738-3FA6-F4E0B24F020D}"/>
              </a:ext>
            </a:extLst>
          </p:cNvPr>
          <p:cNvSpPr txBox="1"/>
          <p:nvPr/>
        </p:nvSpPr>
        <p:spPr>
          <a:xfrm>
            <a:off x="1279609" y="5224178"/>
            <a:ext cx="1133864" cy="314858"/>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Image Data</a:t>
            </a:r>
          </a:p>
        </p:txBody>
      </p:sp>
      <p:sp>
        <p:nvSpPr>
          <p:cNvPr id="117" name="TextBox 116">
            <a:extLst>
              <a:ext uri="{FF2B5EF4-FFF2-40B4-BE49-F238E27FC236}">
                <a16:creationId xmlns:a16="http://schemas.microsoft.com/office/drawing/2014/main" id="{0C134162-D884-927E-1D80-F55A8462ECAC}"/>
              </a:ext>
            </a:extLst>
          </p:cNvPr>
          <p:cNvSpPr txBox="1"/>
          <p:nvPr/>
        </p:nvSpPr>
        <p:spPr>
          <a:xfrm>
            <a:off x="1270629" y="4429659"/>
            <a:ext cx="1046081" cy="46166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Data Integration</a:t>
            </a:r>
          </a:p>
        </p:txBody>
      </p:sp>
      <p:sp>
        <p:nvSpPr>
          <p:cNvPr id="118" name="Rectangle: Rounded Corners 31">
            <a:extLst>
              <a:ext uri="{FF2B5EF4-FFF2-40B4-BE49-F238E27FC236}">
                <a16:creationId xmlns:a16="http://schemas.microsoft.com/office/drawing/2014/main" id="{BCB7C960-A1D6-A186-82D6-820CFA3D1F65}"/>
              </a:ext>
            </a:extLst>
          </p:cNvPr>
          <p:cNvSpPr/>
          <p:nvPr/>
        </p:nvSpPr>
        <p:spPr>
          <a:xfrm>
            <a:off x="423278" y="3430901"/>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9" name="TextBox 118">
            <a:extLst>
              <a:ext uri="{FF2B5EF4-FFF2-40B4-BE49-F238E27FC236}">
                <a16:creationId xmlns:a16="http://schemas.microsoft.com/office/drawing/2014/main" id="{D3DE5AAD-FBD8-62F1-0F73-BEFA0505E086}"/>
              </a:ext>
            </a:extLst>
          </p:cNvPr>
          <p:cNvSpPr txBox="1"/>
          <p:nvPr/>
        </p:nvSpPr>
        <p:spPr>
          <a:xfrm>
            <a:off x="392613" y="1587468"/>
            <a:ext cx="1006985" cy="52322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Audio Data Type</a:t>
            </a:r>
          </a:p>
        </p:txBody>
      </p:sp>
      <p:sp>
        <p:nvSpPr>
          <p:cNvPr id="120" name="TextBox 119">
            <a:extLst>
              <a:ext uri="{FF2B5EF4-FFF2-40B4-BE49-F238E27FC236}">
                <a16:creationId xmlns:a16="http://schemas.microsoft.com/office/drawing/2014/main" id="{5CD5B075-2CCC-43AF-2DEC-1F815F9BBC71}"/>
              </a:ext>
            </a:extLst>
          </p:cNvPr>
          <p:cNvSpPr txBox="1"/>
          <p:nvPr/>
        </p:nvSpPr>
        <p:spPr>
          <a:xfrm>
            <a:off x="1623153" y="1620653"/>
            <a:ext cx="1074015" cy="52322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Image Data Type</a:t>
            </a:r>
          </a:p>
        </p:txBody>
      </p:sp>
      <p:sp>
        <p:nvSpPr>
          <p:cNvPr id="121" name="TextBox 120">
            <a:extLst>
              <a:ext uri="{FF2B5EF4-FFF2-40B4-BE49-F238E27FC236}">
                <a16:creationId xmlns:a16="http://schemas.microsoft.com/office/drawing/2014/main" id="{A8278962-A0BA-442D-A0CE-66EE0AACA3C4}"/>
              </a:ext>
            </a:extLst>
          </p:cNvPr>
          <p:cNvSpPr txBox="1"/>
          <p:nvPr/>
        </p:nvSpPr>
        <p:spPr>
          <a:xfrm>
            <a:off x="10279003" y="5198030"/>
            <a:ext cx="1553604"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Model Evaluation</a:t>
            </a:r>
          </a:p>
        </p:txBody>
      </p:sp>
      <p:sp>
        <p:nvSpPr>
          <p:cNvPr id="122" name="TextBox 121">
            <a:extLst>
              <a:ext uri="{FF2B5EF4-FFF2-40B4-BE49-F238E27FC236}">
                <a16:creationId xmlns:a16="http://schemas.microsoft.com/office/drawing/2014/main" id="{1440DC87-68DA-8EE7-C754-B4AE9500750E}"/>
              </a:ext>
            </a:extLst>
          </p:cNvPr>
          <p:cNvSpPr txBox="1"/>
          <p:nvPr/>
        </p:nvSpPr>
        <p:spPr>
          <a:xfrm>
            <a:off x="10164124" y="1989984"/>
            <a:ext cx="1783362"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Prediction Results</a:t>
            </a:r>
          </a:p>
        </p:txBody>
      </p:sp>
      <p:cxnSp>
        <p:nvCxnSpPr>
          <p:cNvPr id="123" name="Straight Arrow Connector 122">
            <a:extLst>
              <a:ext uri="{FF2B5EF4-FFF2-40B4-BE49-F238E27FC236}">
                <a16:creationId xmlns:a16="http://schemas.microsoft.com/office/drawing/2014/main" id="{E62947D0-B0CB-156A-5044-68781BAF8DE0}"/>
              </a:ext>
            </a:extLst>
          </p:cNvPr>
          <p:cNvCxnSpPr>
            <a:cxnSpLocks/>
          </p:cNvCxnSpPr>
          <p:nvPr/>
        </p:nvCxnSpPr>
        <p:spPr>
          <a:xfrm>
            <a:off x="3979499" y="662466"/>
            <a:ext cx="1416894" cy="0"/>
          </a:xfrm>
          <a:prstGeom prst="straightConnector1">
            <a:avLst/>
          </a:prstGeom>
          <a:noFill/>
          <a:ln w="25400" cap="flat" cmpd="sng" algn="ctr">
            <a:solidFill>
              <a:srgbClr val="000000"/>
            </a:solidFill>
            <a:prstDash val="solid"/>
            <a:headEnd type="triangle"/>
            <a:tailEnd type="triangle"/>
          </a:ln>
          <a:effectLst>
            <a:outerShdw blurRad="40000" dist="20000" dir="5400000" rotWithShape="0">
              <a:srgbClr val="000000">
                <a:alpha val="38000"/>
              </a:srgbClr>
            </a:outerShdw>
          </a:effectLst>
        </p:spPr>
      </p:cxnSp>
      <p:cxnSp>
        <p:nvCxnSpPr>
          <p:cNvPr id="124" name="Straight Arrow Connector 123">
            <a:extLst>
              <a:ext uri="{FF2B5EF4-FFF2-40B4-BE49-F238E27FC236}">
                <a16:creationId xmlns:a16="http://schemas.microsoft.com/office/drawing/2014/main" id="{C4F18EBE-92E4-CB3F-2D12-3B6888339FDA}"/>
              </a:ext>
            </a:extLst>
          </p:cNvPr>
          <p:cNvCxnSpPr>
            <a:cxnSpLocks/>
          </p:cNvCxnSpPr>
          <p:nvPr/>
        </p:nvCxnSpPr>
        <p:spPr>
          <a:xfrm>
            <a:off x="6622421" y="662466"/>
            <a:ext cx="902906" cy="0"/>
          </a:xfrm>
          <a:prstGeom prst="straightConnector1">
            <a:avLst/>
          </a:prstGeom>
          <a:noFill/>
          <a:ln w="25400" cap="flat" cmpd="sng" algn="ctr">
            <a:solidFill>
              <a:srgbClr val="000000"/>
            </a:solidFill>
            <a:prstDash val="solid"/>
            <a:headEnd type="triangle"/>
            <a:tailEnd type="triangle"/>
          </a:ln>
          <a:effectLst>
            <a:outerShdw blurRad="40000" dist="20000" dir="5400000" rotWithShape="0">
              <a:srgbClr val="000000">
                <a:alpha val="38000"/>
              </a:srgbClr>
            </a:outerShdw>
          </a:effectLst>
        </p:spPr>
      </p:cxnSp>
      <p:sp>
        <p:nvSpPr>
          <p:cNvPr id="125" name="TextBox 124">
            <a:extLst>
              <a:ext uri="{FF2B5EF4-FFF2-40B4-BE49-F238E27FC236}">
                <a16:creationId xmlns:a16="http://schemas.microsoft.com/office/drawing/2014/main" id="{CAA0BDA3-D9C9-DD2A-3C2F-99A8E948D361}"/>
              </a:ext>
            </a:extLst>
          </p:cNvPr>
          <p:cNvSpPr txBox="1"/>
          <p:nvPr/>
        </p:nvSpPr>
        <p:spPr>
          <a:xfrm>
            <a:off x="2865420" y="943141"/>
            <a:ext cx="79873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User</a:t>
            </a:r>
          </a:p>
        </p:txBody>
      </p:sp>
      <p:sp>
        <p:nvSpPr>
          <p:cNvPr id="126" name="TextBox 125">
            <a:extLst>
              <a:ext uri="{FF2B5EF4-FFF2-40B4-BE49-F238E27FC236}">
                <a16:creationId xmlns:a16="http://schemas.microsoft.com/office/drawing/2014/main" id="{C4DB3147-0AB7-6F03-90D7-3187336B39B8}"/>
              </a:ext>
            </a:extLst>
          </p:cNvPr>
          <p:cNvSpPr txBox="1"/>
          <p:nvPr/>
        </p:nvSpPr>
        <p:spPr>
          <a:xfrm>
            <a:off x="4320328" y="259907"/>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Request</a:t>
            </a:r>
          </a:p>
        </p:txBody>
      </p:sp>
      <p:sp>
        <p:nvSpPr>
          <p:cNvPr id="127" name="TextBox 126">
            <a:extLst>
              <a:ext uri="{FF2B5EF4-FFF2-40B4-BE49-F238E27FC236}">
                <a16:creationId xmlns:a16="http://schemas.microsoft.com/office/drawing/2014/main" id="{0A9136EE-2529-AAE2-3B93-D767DD44AA1D}"/>
              </a:ext>
            </a:extLst>
          </p:cNvPr>
          <p:cNvSpPr txBox="1"/>
          <p:nvPr/>
        </p:nvSpPr>
        <p:spPr>
          <a:xfrm>
            <a:off x="4288093" y="784877"/>
            <a:ext cx="104918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Response</a:t>
            </a:r>
          </a:p>
        </p:txBody>
      </p:sp>
      <p:sp>
        <p:nvSpPr>
          <p:cNvPr id="128" name="TextBox 127">
            <a:extLst>
              <a:ext uri="{FF2B5EF4-FFF2-40B4-BE49-F238E27FC236}">
                <a16:creationId xmlns:a16="http://schemas.microsoft.com/office/drawing/2014/main" id="{E8BAF940-B6B3-35C6-2195-07040B2D6EC6}"/>
              </a:ext>
            </a:extLst>
          </p:cNvPr>
          <p:cNvSpPr txBox="1"/>
          <p:nvPr/>
        </p:nvSpPr>
        <p:spPr>
          <a:xfrm>
            <a:off x="6795662" y="290177"/>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HTML</a:t>
            </a:r>
          </a:p>
        </p:txBody>
      </p:sp>
      <p:sp>
        <p:nvSpPr>
          <p:cNvPr id="129" name="TextBox 128">
            <a:extLst>
              <a:ext uri="{FF2B5EF4-FFF2-40B4-BE49-F238E27FC236}">
                <a16:creationId xmlns:a16="http://schemas.microsoft.com/office/drawing/2014/main" id="{71B009D2-BD8F-FE95-84B3-8FD182380242}"/>
              </a:ext>
            </a:extLst>
          </p:cNvPr>
          <p:cNvSpPr txBox="1"/>
          <p:nvPr/>
        </p:nvSpPr>
        <p:spPr>
          <a:xfrm>
            <a:off x="6783073" y="720398"/>
            <a:ext cx="93779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JSON</a:t>
            </a:r>
          </a:p>
        </p:txBody>
      </p:sp>
      <p:cxnSp>
        <p:nvCxnSpPr>
          <p:cNvPr id="130" name="Straight Arrow Connector 129">
            <a:extLst>
              <a:ext uri="{FF2B5EF4-FFF2-40B4-BE49-F238E27FC236}">
                <a16:creationId xmlns:a16="http://schemas.microsoft.com/office/drawing/2014/main" id="{D8920367-4B6D-B20F-6A00-6852F191E68A}"/>
              </a:ext>
            </a:extLst>
          </p:cNvPr>
          <p:cNvCxnSpPr>
            <a:cxnSpLocks/>
          </p:cNvCxnSpPr>
          <p:nvPr/>
        </p:nvCxnSpPr>
        <p:spPr>
          <a:xfrm flipH="1" flipV="1">
            <a:off x="766094"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1" name="Straight Arrow Connector 130">
            <a:extLst>
              <a:ext uri="{FF2B5EF4-FFF2-40B4-BE49-F238E27FC236}">
                <a16:creationId xmlns:a16="http://schemas.microsoft.com/office/drawing/2014/main" id="{68B4A010-7D95-ECED-A0D8-B46D0C10E593}"/>
              </a:ext>
            </a:extLst>
          </p:cNvPr>
          <p:cNvCxnSpPr>
            <a:cxnSpLocks/>
          </p:cNvCxnSpPr>
          <p:nvPr/>
        </p:nvCxnSpPr>
        <p:spPr>
          <a:xfrm flipH="1" flipV="1">
            <a:off x="942701" y="6121082"/>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2" name="Straight Arrow Connector 131">
            <a:extLst>
              <a:ext uri="{FF2B5EF4-FFF2-40B4-BE49-F238E27FC236}">
                <a16:creationId xmlns:a16="http://schemas.microsoft.com/office/drawing/2014/main" id="{01477953-CFAC-224E-0E05-8036A88F2C6C}"/>
              </a:ext>
            </a:extLst>
          </p:cNvPr>
          <p:cNvCxnSpPr>
            <a:cxnSpLocks/>
          </p:cNvCxnSpPr>
          <p:nvPr/>
        </p:nvCxnSpPr>
        <p:spPr>
          <a:xfrm flipH="1" flipV="1">
            <a:off x="1593491" y="6121082"/>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33" name="Straight Arrow Connector 132">
            <a:extLst>
              <a:ext uri="{FF2B5EF4-FFF2-40B4-BE49-F238E27FC236}">
                <a16:creationId xmlns:a16="http://schemas.microsoft.com/office/drawing/2014/main" id="{73EF68E6-E169-4190-6847-2B002E4B1C56}"/>
              </a:ext>
            </a:extLst>
          </p:cNvPr>
          <p:cNvCxnSpPr>
            <a:cxnSpLocks/>
          </p:cNvCxnSpPr>
          <p:nvPr/>
        </p:nvCxnSpPr>
        <p:spPr>
          <a:xfrm flipH="1" flipV="1">
            <a:off x="618043"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pic>
        <p:nvPicPr>
          <p:cNvPr id="134" name="Graphic 133" descr="Images with solid fill">
            <a:extLst>
              <a:ext uri="{FF2B5EF4-FFF2-40B4-BE49-F238E27FC236}">
                <a16:creationId xmlns:a16="http://schemas.microsoft.com/office/drawing/2014/main" id="{1735DBA7-EE26-22EE-A7A5-189F545568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5146" y="5558112"/>
            <a:ext cx="528899" cy="528899"/>
          </a:xfrm>
          <a:prstGeom prst="rect">
            <a:avLst/>
          </a:prstGeom>
        </p:spPr>
      </p:pic>
      <p:sp>
        <p:nvSpPr>
          <p:cNvPr id="135" name="Rectangle: Rounded Corners 91">
            <a:extLst>
              <a:ext uri="{FF2B5EF4-FFF2-40B4-BE49-F238E27FC236}">
                <a16:creationId xmlns:a16="http://schemas.microsoft.com/office/drawing/2014/main" id="{99E9BD74-5648-4D85-56FE-FEDCA929EF56}"/>
              </a:ext>
            </a:extLst>
          </p:cNvPr>
          <p:cNvSpPr/>
          <p:nvPr/>
        </p:nvSpPr>
        <p:spPr>
          <a:xfrm>
            <a:off x="1598912" y="3170970"/>
            <a:ext cx="1157426" cy="784606"/>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TextBox 135">
            <a:extLst>
              <a:ext uri="{FF2B5EF4-FFF2-40B4-BE49-F238E27FC236}">
                <a16:creationId xmlns:a16="http://schemas.microsoft.com/office/drawing/2014/main" id="{11A31BF4-82C0-64BD-52EB-07D5505A26DF}"/>
              </a:ext>
            </a:extLst>
          </p:cNvPr>
          <p:cNvSpPr txBox="1"/>
          <p:nvPr/>
        </p:nvSpPr>
        <p:spPr>
          <a:xfrm>
            <a:off x="1726263" y="3237049"/>
            <a:ext cx="83891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2</a:t>
            </a:r>
          </a:p>
        </p:txBody>
      </p:sp>
      <p:sp>
        <p:nvSpPr>
          <p:cNvPr id="137" name="Rectangle: Rounded Corners 97">
            <a:extLst>
              <a:ext uri="{FF2B5EF4-FFF2-40B4-BE49-F238E27FC236}">
                <a16:creationId xmlns:a16="http://schemas.microsoft.com/office/drawing/2014/main" id="{3BBA90FE-D9FB-E0D0-5C2F-40A4362CA134}"/>
              </a:ext>
            </a:extLst>
          </p:cNvPr>
          <p:cNvSpPr/>
          <p:nvPr/>
        </p:nvSpPr>
        <p:spPr>
          <a:xfrm>
            <a:off x="1669246" y="2433245"/>
            <a:ext cx="1057460" cy="539845"/>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38" name="TextBox 137">
            <a:extLst>
              <a:ext uri="{FF2B5EF4-FFF2-40B4-BE49-F238E27FC236}">
                <a16:creationId xmlns:a16="http://schemas.microsoft.com/office/drawing/2014/main" id="{E269C755-B37A-C7AD-3035-754E3C597AA9}"/>
              </a:ext>
            </a:extLst>
          </p:cNvPr>
          <p:cNvSpPr txBox="1"/>
          <p:nvPr/>
        </p:nvSpPr>
        <p:spPr>
          <a:xfrm>
            <a:off x="1568411" y="3525703"/>
            <a:ext cx="1191754"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MobileNetV2</a:t>
            </a:r>
          </a:p>
        </p:txBody>
      </p:sp>
      <p:sp>
        <p:nvSpPr>
          <p:cNvPr id="139" name="TextBox 138">
            <a:extLst>
              <a:ext uri="{FF2B5EF4-FFF2-40B4-BE49-F238E27FC236}">
                <a16:creationId xmlns:a16="http://schemas.microsoft.com/office/drawing/2014/main" id="{852ECCAC-024F-C802-3818-5F6139B3D67D}"/>
              </a:ext>
            </a:extLst>
          </p:cNvPr>
          <p:cNvSpPr txBox="1"/>
          <p:nvPr/>
        </p:nvSpPr>
        <p:spPr>
          <a:xfrm>
            <a:off x="1829019" y="2399297"/>
            <a:ext cx="80341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1</a:t>
            </a:r>
          </a:p>
        </p:txBody>
      </p:sp>
      <p:sp>
        <p:nvSpPr>
          <p:cNvPr id="140" name="TextBox 139">
            <a:extLst>
              <a:ext uri="{FF2B5EF4-FFF2-40B4-BE49-F238E27FC236}">
                <a16:creationId xmlns:a16="http://schemas.microsoft.com/office/drawing/2014/main" id="{200A7397-EA9A-28F6-4936-306BA6649C8A}"/>
              </a:ext>
            </a:extLst>
          </p:cNvPr>
          <p:cNvSpPr txBox="1"/>
          <p:nvPr/>
        </p:nvSpPr>
        <p:spPr>
          <a:xfrm>
            <a:off x="1847991" y="2637592"/>
            <a:ext cx="86388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LSTM</a:t>
            </a:r>
          </a:p>
        </p:txBody>
      </p:sp>
      <p:sp>
        <p:nvSpPr>
          <p:cNvPr id="141" name="TextBox 140">
            <a:extLst>
              <a:ext uri="{FF2B5EF4-FFF2-40B4-BE49-F238E27FC236}">
                <a16:creationId xmlns:a16="http://schemas.microsoft.com/office/drawing/2014/main" id="{54A6346A-5793-593F-B69F-83FB8011D060}"/>
              </a:ext>
            </a:extLst>
          </p:cNvPr>
          <p:cNvSpPr txBox="1"/>
          <p:nvPr/>
        </p:nvSpPr>
        <p:spPr>
          <a:xfrm>
            <a:off x="431587" y="2190430"/>
            <a:ext cx="803416"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3</a:t>
            </a:r>
          </a:p>
        </p:txBody>
      </p:sp>
      <p:sp>
        <p:nvSpPr>
          <p:cNvPr id="142" name="TextBox 141">
            <a:extLst>
              <a:ext uri="{FF2B5EF4-FFF2-40B4-BE49-F238E27FC236}">
                <a16:creationId xmlns:a16="http://schemas.microsoft.com/office/drawing/2014/main" id="{CD365E4B-4641-D6D7-7491-DF2D8FF8239D}"/>
              </a:ext>
            </a:extLst>
          </p:cNvPr>
          <p:cNvSpPr txBox="1"/>
          <p:nvPr/>
        </p:nvSpPr>
        <p:spPr>
          <a:xfrm>
            <a:off x="481671" y="3642111"/>
            <a:ext cx="1035062"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Res Net</a:t>
            </a:r>
          </a:p>
        </p:txBody>
      </p:sp>
      <p:sp>
        <p:nvSpPr>
          <p:cNvPr id="143" name="Rectangle 142">
            <a:extLst>
              <a:ext uri="{FF2B5EF4-FFF2-40B4-BE49-F238E27FC236}">
                <a16:creationId xmlns:a16="http://schemas.microsoft.com/office/drawing/2014/main" id="{0607CBF2-C234-F7F5-5B70-CB3F91C3134C}"/>
              </a:ext>
            </a:extLst>
          </p:cNvPr>
          <p:cNvSpPr/>
          <p:nvPr/>
        </p:nvSpPr>
        <p:spPr>
          <a:xfrm>
            <a:off x="2886479" y="2380972"/>
            <a:ext cx="1130996" cy="849262"/>
          </a:xfrm>
          <a:prstGeom prst="rect">
            <a:avLst/>
          </a:prstGeom>
          <a:solidFill>
            <a:srgbClr val="FFFFFF">
              <a:lumMod val="95000"/>
            </a:srgbClr>
          </a:solidFill>
          <a:ln w="25400" cap="flat" cmpd="sng" algn="ctr">
            <a:solidFill>
              <a:srgbClr val="00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GUI Detection</a:t>
            </a:r>
          </a:p>
        </p:txBody>
      </p:sp>
      <p:sp>
        <p:nvSpPr>
          <p:cNvPr id="144" name="TextBox 143">
            <a:extLst>
              <a:ext uri="{FF2B5EF4-FFF2-40B4-BE49-F238E27FC236}">
                <a16:creationId xmlns:a16="http://schemas.microsoft.com/office/drawing/2014/main" id="{B15D6B8E-08BF-8791-3799-AE5CA8EC40D5}"/>
              </a:ext>
            </a:extLst>
          </p:cNvPr>
          <p:cNvSpPr txBox="1"/>
          <p:nvPr/>
        </p:nvSpPr>
        <p:spPr>
          <a:xfrm>
            <a:off x="10316579" y="3810030"/>
            <a:ext cx="1395625" cy="307777"/>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Error Handling</a:t>
            </a:r>
          </a:p>
        </p:txBody>
      </p:sp>
      <p:sp>
        <p:nvSpPr>
          <p:cNvPr id="145" name="Rectangle 144">
            <a:extLst>
              <a:ext uri="{FF2B5EF4-FFF2-40B4-BE49-F238E27FC236}">
                <a16:creationId xmlns:a16="http://schemas.microsoft.com/office/drawing/2014/main" id="{F36A514B-8314-05C0-D7B2-3AC781FE555A}"/>
              </a:ext>
            </a:extLst>
          </p:cNvPr>
          <p:cNvSpPr/>
          <p:nvPr/>
        </p:nvSpPr>
        <p:spPr>
          <a:xfrm>
            <a:off x="4448284" y="1440229"/>
            <a:ext cx="2581836" cy="1223149"/>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46" name="Rectangle 145">
            <a:extLst>
              <a:ext uri="{FF2B5EF4-FFF2-40B4-BE49-F238E27FC236}">
                <a16:creationId xmlns:a16="http://schemas.microsoft.com/office/drawing/2014/main" id="{24C6DF32-DAAC-E800-AB2D-2929EA407360}"/>
              </a:ext>
            </a:extLst>
          </p:cNvPr>
          <p:cNvSpPr/>
          <p:nvPr/>
        </p:nvSpPr>
        <p:spPr>
          <a:xfrm>
            <a:off x="4568052" y="1535273"/>
            <a:ext cx="1380147" cy="253651"/>
          </a:xfrm>
          <a:prstGeom prst="rect">
            <a:avLst/>
          </a:prstGeom>
          <a:solidFill>
            <a:srgbClr val="FFFFFF">
              <a:lumMod val="95000"/>
            </a:srgbClr>
          </a:solidFill>
          <a:ln w="25400" cap="flat" cmpd="sng" algn="ctr">
            <a:solidFill>
              <a:srgbClr val="000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Link Classification</a:t>
            </a:r>
          </a:p>
        </p:txBody>
      </p:sp>
      <p:sp>
        <p:nvSpPr>
          <p:cNvPr id="147" name="Rectangle: Rounded Corners 135">
            <a:extLst>
              <a:ext uri="{FF2B5EF4-FFF2-40B4-BE49-F238E27FC236}">
                <a16:creationId xmlns:a16="http://schemas.microsoft.com/office/drawing/2014/main" id="{C76294E5-878D-DBF0-2BA4-C092A197EA36}"/>
              </a:ext>
            </a:extLst>
          </p:cNvPr>
          <p:cNvSpPr/>
          <p:nvPr/>
        </p:nvSpPr>
        <p:spPr>
          <a:xfrm>
            <a:off x="5205270" y="1919161"/>
            <a:ext cx="1190449" cy="568447"/>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48" name="Rectangle 147">
            <a:extLst>
              <a:ext uri="{FF2B5EF4-FFF2-40B4-BE49-F238E27FC236}">
                <a16:creationId xmlns:a16="http://schemas.microsoft.com/office/drawing/2014/main" id="{CFD4F11C-751F-F3D6-B572-609F61D616C8}"/>
              </a:ext>
            </a:extLst>
          </p:cNvPr>
          <p:cNvSpPr/>
          <p:nvPr/>
        </p:nvSpPr>
        <p:spPr>
          <a:xfrm>
            <a:off x="5058264" y="2977350"/>
            <a:ext cx="1380147" cy="253651"/>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Visualizations</a:t>
            </a:r>
          </a:p>
        </p:txBody>
      </p:sp>
      <p:sp>
        <p:nvSpPr>
          <p:cNvPr id="149" name="Rectangle 148">
            <a:extLst>
              <a:ext uri="{FF2B5EF4-FFF2-40B4-BE49-F238E27FC236}">
                <a16:creationId xmlns:a16="http://schemas.microsoft.com/office/drawing/2014/main" id="{D6894376-C908-136E-5A9C-5FB305376B82}"/>
              </a:ext>
            </a:extLst>
          </p:cNvPr>
          <p:cNvSpPr/>
          <p:nvPr/>
        </p:nvSpPr>
        <p:spPr>
          <a:xfrm>
            <a:off x="4335522" y="3569676"/>
            <a:ext cx="3319576" cy="3140043"/>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0" name="Rectangle 149">
            <a:extLst>
              <a:ext uri="{FF2B5EF4-FFF2-40B4-BE49-F238E27FC236}">
                <a16:creationId xmlns:a16="http://schemas.microsoft.com/office/drawing/2014/main" id="{98F351BC-D156-13C8-420A-C997EEB4BCCE}"/>
              </a:ext>
            </a:extLst>
          </p:cNvPr>
          <p:cNvSpPr/>
          <p:nvPr/>
        </p:nvSpPr>
        <p:spPr>
          <a:xfrm>
            <a:off x="4411613" y="3685272"/>
            <a:ext cx="1486285" cy="372613"/>
          </a:xfrm>
          <a:prstGeom prst="rect">
            <a:avLst/>
          </a:prstGeom>
          <a:gradFill rotWithShape="1">
            <a:gsLst>
              <a:gs pos="0">
                <a:srgbClr val="A5A5A5">
                  <a:tint val="50000"/>
                  <a:satMod val="300000"/>
                </a:srgbClr>
              </a:gs>
              <a:gs pos="35000">
                <a:srgbClr val="A5A5A5">
                  <a:tint val="37000"/>
                  <a:satMod val="300000"/>
                </a:srgbClr>
              </a:gs>
              <a:gs pos="100000">
                <a:srgbClr val="A5A5A5">
                  <a:tint val="15000"/>
                  <a:satMod val="350000"/>
                </a:srgbClr>
              </a:gs>
            </a:gsLst>
            <a:lin ang="16200000" scaled="1"/>
          </a:gra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Pipelines to develop simulations</a:t>
            </a:r>
          </a:p>
        </p:txBody>
      </p:sp>
      <p:sp>
        <p:nvSpPr>
          <p:cNvPr id="151" name="Rectangle 150">
            <a:extLst>
              <a:ext uri="{FF2B5EF4-FFF2-40B4-BE49-F238E27FC236}">
                <a16:creationId xmlns:a16="http://schemas.microsoft.com/office/drawing/2014/main" id="{6A2E68DD-61EB-CC7B-DE82-7F125E93EAAB}"/>
              </a:ext>
            </a:extLst>
          </p:cNvPr>
          <p:cNvSpPr/>
          <p:nvPr/>
        </p:nvSpPr>
        <p:spPr>
          <a:xfrm>
            <a:off x="4461914" y="4800600"/>
            <a:ext cx="3063413" cy="1737945"/>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52" name="Rectangle: Rounded Corners 142">
            <a:extLst>
              <a:ext uri="{FF2B5EF4-FFF2-40B4-BE49-F238E27FC236}">
                <a16:creationId xmlns:a16="http://schemas.microsoft.com/office/drawing/2014/main" id="{56B6DA99-5746-27C9-CA41-89F4E737655C}"/>
              </a:ext>
            </a:extLst>
          </p:cNvPr>
          <p:cNvSpPr/>
          <p:nvPr/>
        </p:nvSpPr>
        <p:spPr>
          <a:xfrm>
            <a:off x="4544989" y="4194170"/>
            <a:ext cx="2880292" cy="486026"/>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Bahnschrift Light" panose="020B0502040204020203" pitchFamily="34" charset="0"/>
                <a:ea typeface="+mn-ea"/>
                <a:cs typeface="+mn-cs"/>
                <a:sym typeface="Arial"/>
              </a:rPr>
              <a:t>Virtual graphs of both Image &amp; Audio</a:t>
            </a:r>
          </a:p>
        </p:txBody>
      </p:sp>
      <p:cxnSp>
        <p:nvCxnSpPr>
          <p:cNvPr id="153" name="Straight Connector 152">
            <a:extLst>
              <a:ext uri="{FF2B5EF4-FFF2-40B4-BE49-F238E27FC236}">
                <a16:creationId xmlns:a16="http://schemas.microsoft.com/office/drawing/2014/main" id="{C6A0910B-84AD-2BF7-C49A-D256B16612A3}"/>
              </a:ext>
            </a:extLst>
          </p:cNvPr>
          <p:cNvCxnSpPr>
            <a:endCxn id="151" idx="2"/>
          </p:cNvCxnSpPr>
          <p:nvPr/>
        </p:nvCxnSpPr>
        <p:spPr>
          <a:xfrm flipH="1">
            <a:off x="5993621" y="4800600"/>
            <a:ext cx="779" cy="1737945"/>
          </a:xfrm>
          <a:prstGeom prst="line">
            <a:avLst/>
          </a:prstGeom>
          <a:noFill/>
          <a:ln w="25400" cap="flat" cmpd="sng" algn="ctr">
            <a:solidFill>
              <a:srgbClr val="000000"/>
            </a:solidFill>
            <a:prstDash val="solid"/>
          </a:ln>
          <a:effectLst>
            <a:outerShdw blurRad="40000" dist="20000" dir="5400000" rotWithShape="0">
              <a:srgbClr val="000000">
                <a:alpha val="38000"/>
              </a:srgbClr>
            </a:outerShdw>
          </a:effectLst>
        </p:spPr>
      </p:cxnSp>
      <p:sp>
        <p:nvSpPr>
          <p:cNvPr id="154" name="TextBox 153">
            <a:extLst>
              <a:ext uri="{FF2B5EF4-FFF2-40B4-BE49-F238E27FC236}">
                <a16:creationId xmlns:a16="http://schemas.microsoft.com/office/drawing/2014/main" id="{9C71FD92-D11F-D800-64D5-F7D084C3A32D}"/>
              </a:ext>
            </a:extLst>
          </p:cNvPr>
          <p:cNvSpPr txBox="1"/>
          <p:nvPr/>
        </p:nvSpPr>
        <p:spPr>
          <a:xfrm>
            <a:off x="5556724" y="2036542"/>
            <a:ext cx="1517150"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.Py</a:t>
            </a:r>
          </a:p>
        </p:txBody>
      </p:sp>
      <p:sp>
        <p:nvSpPr>
          <p:cNvPr id="155" name="TextBox 154">
            <a:extLst>
              <a:ext uri="{FF2B5EF4-FFF2-40B4-BE49-F238E27FC236}">
                <a16:creationId xmlns:a16="http://schemas.microsoft.com/office/drawing/2014/main" id="{F402ED30-F4B5-F465-F097-C37AE1517065}"/>
              </a:ext>
            </a:extLst>
          </p:cNvPr>
          <p:cNvSpPr txBox="1"/>
          <p:nvPr/>
        </p:nvSpPr>
        <p:spPr>
          <a:xfrm>
            <a:off x="451388" y="3398650"/>
            <a:ext cx="1326991"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3</a:t>
            </a:r>
          </a:p>
        </p:txBody>
      </p:sp>
      <p:sp>
        <p:nvSpPr>
          <p:cNvPr id="156" name="TextBox 155">
            <a:extLst>
              <a:ext uri="{FF2B5EF4-FFF2-40B4-BE49-F238E27FC236}">
                <a16:creationId xmlns:a16="http://schemas.microsoft.com/office/drawing/2014/main" id="{AE2A4E00-15A1-5F9F-2509-4BD4A9BCFD47}"/>
              </a:ext>
            </a:extLst>
          </p:cNvPr>
          <p:cNvSpPr txBox="1"/>
          <p:nvPr/>
        </p:nvSpPr>
        <p:spPr>
          <a:xfrm>
            <a:off x="413962" y="2406738"/>
            <a:ext cx="1247329"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Dense Net</a:t>
            </a:r>
          </a:p>
        </p:txBody>
      </p:sp>
      <p:cxnSp>
        <p:nvCxnSpPr>
          <p:cNvPr id="157" name="Straight Connector 156">
            <a:extLst>
              <a:ext uri="{FF2B5EF4-FFF2-40B4-BE49-F238E27FC236}">
                <a16:creationId xmlns:a16="http://schemas.microsoft.com/office/drawing/2014/main" id="{02CA1C1F-C366-18BE-C856-690BEAA844B9}"/>
              </a:ext>
            </a:extLst>
          </p:cNvPr>
          <p:cNvCxnSpPr>
            <a:cxnSpLocks/>
          </p:cNvCxnSpPr>
          <p:nvPr/>
        </p:nvCxnSpPr>
        <p:spPr>
          <a:xfrm>
            <a:off x="1818382" y="3504201"/>
            <a:ext cx="613790" cy="155"/>
          </a:xfrm>
          <a:prstGeom prst="line">
            <a:avLst/>
          </a:prstGeom>
          <a:noFill/>
          <a:ln w="9525" cap="flat" cmpd="sng" algn="ctr">
            <a:solidFill>
              <a:srgbClr val="000000"/>
            </a:solidFill>
            <a:prstDash val="solid"/>
          </a:ln>
          <a:effectLst/>
        </p:spPr>
      </p:cxnSp>
      <p:cxnSp>
        <p:nvCxnSpPr>
          <p:cNvPr id="158" name="Straight Connector 157">
            <a:extLst>
              <a:ext uri="{FF2B5EF4-FFF2-40B4-BE49-F238E27FC236}">
                <a16:creationId xmlns:a16="http://schemas.microsoft.com/office/drawing/2014/main" id="{918F7FD5-FA85-DEF9-2C52-1ECC386F99AF}"/>
              </a:ext>
            </a:extLst>
          </p:cNvPr>
          <p:cNvCxnSpPr>
            <a:cxnSpLocks/>
          </p:cNvCxnSpPr>
          <p:nvPr/>
        </p:nvCxnSpPr>
        <p:spPr>
          <a:xfrm>
            <a:off x="1918551" y="2657189"/>
            <a:ext cx="613790" cy="155"/>
          </a:xfrm>
          <a:prstGeom prst="line">
            <a:avLst/>
          </a:prstGeom>
          <a:noFill/>
          <a:ln w="9525" cap="flat" cmpd="sng" algn="ctr">
            <a:solidFill>
              <a:srgbClr val="000000"/>
            </a:solidFill>
            <a:prstDash val="solid"/>
          </a:ln>
          <a:effectLst/>
        </p:spPr>
      </p:cxnSp>
      <p:cxnSp>
        <p:nvCxnSpPr>
          <p:cNvPr id="159" name="Straight Connector 158">
            <a:extLst>
              <a:ext uri="{FF2B5EF4-FFF2-40B4-BE49-F238E27FC236}">
                <a16:creationId xmlns:a16="http://schemas.microsoft.com/office/drawing/2014/main" id="{204E77B6-FF3C-4BA3-B948-A0D1C64D3B22}"/>
              </a:ext>
            </a:extLst>
          </p:cNvPr>
          <p:cNvCxnSpPr>
            <a:cxnSpLocks/>
          </p:cNvCxnSpPr>
          <p:nvPr/>
        </p:nvCxnSpPr>
        <p:spPr>
          <a:xfrm>
            <a:off x="560883" y="3660335"/>
            <a:ext cx="613790" cy="155"/>
          </a:xfrm>
          <a:prstGeom prst="line">
            <a:avLst/>
          </a:prstGeom>
          <a:noFill/>
          <a:ln w="9525" cap="flat" cmpd="sng" algn="ctr">
            <a:solidFill>
              <a:srgbClr val="000000"/>
            </a:solidFill>
            <a:prstDash val="solid"/>
          </a:ln>
          <a:effectLst/>
        </p:spPr>
      </p:cxnSp>
      <p:cxnSp>
        <p:nvCxnSpPr>
          <p:cNvPr id="160" name="Connector: Elbow 167">
            <a:extLst>
              <a:ext uri="{FF2B5EF4-FFF2-40B4-BE49-F238E27FC236}">
                <a16:creationId xmlns:a16="http://schemas.microsoft.com/office/drawing/2014/main" id="{C2B5CB19-6911-472A-DE6D-C49548F17EDF}"/>
              </a:ext>
            </a:extLst>
          </p:cNvPr>
          <p:cNvCxnSpPr>
            <a:cxnSpLocks/>
          </p:cNvCxnSpPr>
          <p:nvPr/>
        </p:nvCxnSpPr>
        <p:spPr>
          <a:xfrm flipV="1">
            <a:off x="2316710" y="4216912"/>
            <a:ext cx="511847" cy="517092"/>
          </a:xfrm>
          <a:prstGeom prst="bentConnector2">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1" name="Connector: Elbow 173">
            <a:extLst>
              <a:ext uri="{FF2B5EF4-FFF2-40B4-BE49-F238E27FC236}">
                <a16:creationId xmlns:a16="http://schemas.microsoft.com/office/drawing/2014/main" id="{2EDA12BD-2D48-8A66-C3EB-721585442195}"/>
              </a:ext>
            </a:extLst>
          </p:cNvPr>
          <p:cNvCxnSpPr>
            <a:endCxn id="111" idx="2"/>
          </p:cNvCxnSpPr>
          <p:nvPr/>
        </p:nvCxnSpPr>
        <p:spPr>
          <a:xfrm rot="10800000">
            <a:off x="654542" y="5024220"/>
            <a:ext cx="649671" cy="207663"/>
          </a:xfrm>
          <a:prstGeom prst="bentConnector2">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2" name="Connector: Elbow 175">
            <a:extLst>
              <a:ext uri="{FF2B5EF4-FFF2-40B4-BE49-F238E27FC236}">
                <a16:creationId xmlns:a16="http://schemas.microsoft.com/office/drawing/2014/main" id="{82626564-CBF6-4F49-2AB0-A389168B9ED9}"/>
              </a:ext>
            </a:extLst>
          </p:cNvPr>
          <p:cNvCxnSpPr>
            <a:stCxn id="95" idx="3"/>
            <a:endCxn id="145" idx="1"/>
          </p:cNvCxnSpPr>
          <p:nvPr/>
        </p:nvCxnSpPr>
        <p:spPr>
          <a:xfrm flipV="1">
            <a:off x="4150052" y="2051804"/>
            <a:ext cx="298232" cy="768952"/>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3" name="Straight Arrow Connector 162">
            <a:extLst>
              <a:ext uri="{FF2B5EF4-FFF2-40B4-BE49-F238E27FC236}">
                <a16:creationId xmlns:a16="http://schemas.microsoft.com/office/drawing/2014/main" id="{C3B5EE8B-78F6-0530-BF02-F487DCA11196}"/>
              </a:ext>
            </a:extLst>
          </p:cNvPr>
          <p:cNvCxnSpPr>
            <a:stCxn id="145" idx="2"/>
          </p:cNvCxnSpPr>
          <p:nvPr/>
        </p:nvCxnSpPr>
        <p:spPr>
          <a:xfrm>
            <a:off x="5739202" y="2663378"/>
            <a:ext cx="9136" cy="273001"/>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64" name="Straight Arrow Connector 163">
            <a:extLst>
              <a:ext uri="{FF2B5EF4-FFF2-40B4-BE49-F238E27FC236}">
                <a16:creationId xmlns:a16="http://schemas.microsoft.com/office/drawing/2014/main" id="{A17DACEA-3D70-CFB0-6FB9-F34DD496C663}"/>
              </a:ext>
            </a:extLst>
          </p:cNvPr>
          <p:cNvCxnSpPr/>
          <p:nvPr/>
        </p:nvCxnSpPr>
        <p:spPr>
          <a:xfrm>
            <a:off x="5730066" y="3255244"/>
            <a:ext cx="9136" cy="273001"/>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165" name="Rectangle: Rounded Corners 181">
            <a:extLst>
              <a:ext uri="{FF2B5EF4-FFF2-40B4-BE49-F238E27FC236}">
                <a16:creationId xmlns:a16="http://schemas.microsoft.com/office/drawing/2014/main" id="{EC95846A-7319-CF88-D7C6-F550B37C5B97}"/>
              </a:ext>
            </a:extLst>
          </p:cNvPr>
          <p:cNvSpPr/>
          <p:nvPr/>
        </p:nvSpPr>
        <p:spPr>
          <a:xfrm>
            <a:off x="427432" y="2813456"/>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6" name="TextBox 165">
            <a:extLst>
              <a:ext uri="{FF2B5EF4-FFF2-40B4-BE49-F238E27FC236}">
                <a16:creationId xmlns:a16="http://schemas.microsoft.com/office/drawing/2014/main" id="{150E082A-72D2-FB03-1C4D-E4D9BB0F17E2}"/>
              </a:ext>
            </a:extLst>
          </p:cNvPr>
          <p:cNvSpPr txBox="1"/>
          <p:nvPr/>
        </p:nvSpPr>
        <p:spPr>
          <a:xfrm>
            <a:off x="488597" y="2775345"/>
            <a:ext cx="101087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2</a:t>
            </a:r>
          </a:p>
        </p:txBody>
      </p:sp>
      <p:sp>
        <p:nvSpPr>
          <p:cNvPr id="167" name="TextBox 166">
            <a:extLst>
              <a:ext uri="{FF2B5EF4-FFF2-40B4-BE49-F238E27FC236}">
                <a16:creationId xmlns:a16="http://schemas.microsoft.com/office/drawing/2014/main" id="{9F35C337-2389-9DCE-0ED0-2D68BF7804D0}"/>
              </a:ext>
            </a:extLst>
          </p:cNvPr>
          <p:cNvSpPr txBox="1"/>
          <p:nvPr/>
        </p:nvSpPr>
        <p:spPr>
          <a:xfrm>
            <a:off x="577348" y="3032721"/>
            <a:ext cx="643483"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RNN</a:t>
            </a:r>
          </a:p>
        </p:txBody>
      </p:sp>
      <p:sp>
        <p:nvSpPr>
          <p:cNvPr id="168" name="Rectangle: Rounded Corners 182">
            <a:extLst>
              <a:ext uri="{FF2B5EF4-FFF2-40B4-BE49-F238E27FC236}">
                <a16:creationId xmlns:a16="http://schemas.microsoft.com/office/drawing/2014/main" id="{C70F9C46-3869-5A43-5C31-113386BE85D2}"/>
              </a:ext>
            </a:extLst>
          </p:cNvPr>
          <p:cNvSpPr/>
          <p:nvPr/>
        </p:nvSpPr>
        <p:spPr>
          <a:xfrm>
            <a:off x="431587" y="2171518"/>
            <a:ext cx="916735" cy="533018"/>
          </a:xfrm>
          <a:prstGeom prst="roundRect">
            <a:avLst/>
          </a:prstGeom>
          <a:solidFill>
            <a:srgbClr val="A5A5A5"/>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9" name="TextBox 168">
            <a:extLst>
              <a:ext uri="{FF2B5EF4-FFF2-40B4-BE49-F238E27FC236}">
                <a16:creationId xmlns:a16="http://schemas.microsoft.com/office/drawing/2014/main" id="{E716EF97-4671-D843-819C-FF56A01F9168}"/>
              </a:ext>
            </a:extLst>
          </p:cNvPr>
          <p:cNvSpPr txBox="1"/>
          <p:nvPr/>
        </p:nvSpPr>
        <p:spPr>
          <a:xfrm>
            <a:off x="378328" y="2398101"/>
            <a:ext cx="1095892"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Dense Net</a:t>
            </a:r>
          </a:p>
        </p:txBody>
      </p:sp>
      <p:sp>
        <p:nvSpPr>
          <p:cNvPr id="170" name="TextBox 169">
            <a:extLst>
              <a:ext uri="{FF2B5EF4-FFF2-40B4-BE49-F238E27FC236}">
                <a16:creationId xmlns:a16="http://schemas.microsoft.com/office/drawing/2014/main" id="{4ADEA59C-C030-68D7-3DD2-64BD5DF9CF18}"/>
              </a:ext>
            </a:extLst>
          </p:cNvPr>
          <p:cNvSpPr txBox="1"/>
          <p:nvPr/>
        </p:nvSpPr>
        <p:spPr>
          <a:xfrm>
            <a:off x="493763" y="2150202"/>
            <a:ext cx="1010878" cy="307777"/>
          </a:xfrm>
          <a:prstGeom prst="rect">
            <a:avLst/>
          </a:prstGeom>
          <a:noFill/>
        </p:spPr>
        <p:txBody>
          <a:bodyPr wrap="square" rtlCol="0">
            <a:spAutoFit/>
          </a:bodyPr>
          <a:lstStyle/>
          <a:p>
            <a:pPr>
              <a:buClr>
                <a:srgbClr val="000000"/>
              </a:buClr>
              <a:buFont typeface="Arial"/>
              <a:buNone/>
            </a:pPr>
            <a:r>
              <a:rPr lang="en-US" sz="1400" b="1" kern="0" dirty="0">
                <a:solidFill>
                  <a:srgbClr val="000000"/>
                </a:solidFill>
                <a:latin typeface="Bahnschrift Light" panose="020B0502040204020203" pitchFamily="34" charset="0"/>
                <a:cs typeface="Arial"/>
                <a:sym typeface="Arial"/>
              </a:rPr>
              <a:t>Model 1</a:t>
            </a:r>
          </a:p>
        </p:txBody>
      </p:sp>
      <p:cxnSp>
        <p:nvCxnSpPr>
          <p:cNvPr id="171" name="Straight Connector 170">
            <a:extLst>
              <a:ext uri="{FF2B5EF4-FFF2-40B4-BE49-F238E27FC236}">
                <a16:creationId xmlns:a16="http://schemas.microsoft.com/office/drawing/2014/main" id="{34D45C0F-10BC-BA23-ADDB-43218A7DEA49}"/>
              </a:ext>
            </a:extLst>
          </p:cNvPr>
          <p:cNvCxnSpPr>
            <a:cxnSpLocks/>
          </p:cNvCxnSpPr>
          <p:nvPr/>
        </p:nvCxnSpPr>
        <p:spPr>
          <a:xfrm>
            <a:off x="554482" y="2404168"/>
            <a:ext cx="613790" cy="155"/>
          </a:xfrm>
          <a:prstGeom prst="line">
            <a:avLst/>
          </a:prstGeom>
          <a:noFill/>
          <a:ln w="9525" cap="flat" cmpd="sng" algn="ctr">
            <a:solidFill>
              <a:srgbClr val="000000"/>
            </a:solidFill>
            <a:prstDash val="solid"/>
          </a:ln>
          <a:effectLst/>
        </p:spPr>
      </p:cxnSp>
      <p:cxnSp>
        <p:nvCxnSpPr>
          <p:cNvPr id="172" name="Straight Connector 171">
            <a:extLst>
              <a:ext uri="{FF2B5EF4-FFF2-40B4-BE49-F238E27FC236}">
                <a16:creationId xmlns:a16="http://schemas.microsoft.com/office/drawing/2014/main" id="{30AAEF03-6715-A5AE-DF54-D9E547E2265E}"/>
              </a:ext>
            </a:extLst>
          </p:cNvPr>
          <p:cNvCxnSpPr>
            <a:cxnSpLocks/>
          </p:cNvCxnSpPr>
          <p:nvPr/>
        </p:nvCxnSpPr>
        <p:spPr>
          <a:xfrm>
            <a:off x="568865" y="3019791"/>
            <a:ext cx="613790" cy="155"/>
          </a:xfrm>
          <a:prstGeom prst="line">
            <a:avLst/>
          </a:prstGeom>
          <a:noFill/>
          <a:ln w="9525" cap="flat" cmpd="sng" algn="ctr">
            <a:solidFill>
              <a:srgbClr val="000000"/>
            </a:solidFill>
            <a:prstDash val="solid"/>
          </a:ln>
          <a:effectLst/>
        </p:spPr>
      </p:cxnSp>
      <p:cxnSp>
        <p:nvCxnSpPr>
          <p:cNvPr id="173" name="Straight Arrow Connector 172">
            <a:extLst>
              <a:ext uri="{FF2B5EF4-FFF2-40B4-BE49-F238E27FC236}">
                <a16:creationId xmlns:a16="http://schemas.microsoft.com/office/drawing/2014/main" id="{B3B9C84E-43F5-5011-294A-5AA2EAA1D9C3}"/>
              </a:ext>
            </a:extLst>
          </p:cNvPr>
          <p:cNvCxnSpPr>
            <a:cxnSpLocks/>
          </p:cNvCxnSpPr>
          <p:nvPr/>
        </p:nvCxnSpPr>
        <p:spPr>
          <a:xfrm flipH="1" flipV="1">
            <a:off x="1111184" y="6126296"/>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4" name="Straight Arrow Connector 173">
            <a:extLst>
              <a:ext uri="{FF2B5EF4-FFF2-40B4-BE49-F238E27FC236}">
                <a16:creationId xmlns:a16="http://schemas.microsoft.com/office/drawing/2014/main" id="{C4666DC4-329B-651E-96E2-2650FFA5D84B}"/>
              </a:ext>
            </a:extLst>
          </p:cNvPr>
          <p:cNvCxnSpPr>
            <a:cxnSpLocks/>
          </p:cNvCxnSpPr>
          <p:nvPr/>
        </p:nvCxnSpPr>
        <p:spPr>
          <a:xfrm flipH="1" flipV="1">
            <a:off x="1283285" y="611369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5" name="Straight Arrow Connector 174">
            <a:extLst>
              <a:ext uri="{FF2B5EF4-FFF2-40B4-BE49-F238E27FC236}">
                <a16:creationId xmlns:a16="http://schemas.microsoft.com/office/drawing/2014/main" id="{C902AE91-262B-382F-80D8-8EFA19A0EAF9}"/>
              </a:ext>
            </a:extLst>
          </p:cNvPr>
          <p:cNvCxnSpPr>
            <a:cxnSpLocks/>
          </p:cNvCxnSpPr>
          <p:nvPr/>
        </p:nvCxnSpPr>
        <p:spPr>
          <a:xfrm flipH="1" flipV="1">
            <a:off x="1437533" y="6130540"/>
            <a:ext cx="5421" cy="26548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pic>
        <p:nvPicPr>
          <p:cNvPr id="176" name="Picture 175">
            <a:extLst>
              <a:ext uri="{FF2B5EF4-FFF2-40B4-BE49-F238E27FC236}">
                <a16:creationId xmlns:a16="http://schemas.microsoft.com/office/drawing/2014/main" id="{15A01F7E-BC44-C1A0-03DB-6CD587EAA033}"/>
              </a:ext>
            </a:extLst>
          </p:cNvPr>
          <p:cNvPicPr>
            <a:picLocks noChangeAspect="1"/>
          </p:cNvPicPr>
          <p:nvPr/>
        </p:nvPicPr>
        <p:blipFill>
          <a:blip r:embed="rId16"/>
          <a:stretch>
            <a:fillRect/>
          </a:stretch>
        </p:blipFill>
        <p:spPr>
          <a:xfrm>
            <a:off x="6077382" y="5082143"/>
            <a:ext cx="1304489" cy="1272692"/>
          </a:xfrm>
          <a:prstGeom prst="rect">
            <a:avLst/>
          </a:prstGeom>
        </p:spPr>
      </p:pic>
      <p:pic>
        <p:nvPicPr>
          <p:cNvPr id="177" name="Picture 176">
            <a:extLst>
              <a:ext uri="{FF2B5EF4-FFF2-40B4-BE49-F238E27FC236}">
                <a16:creationId xmlns:a16="http://schemas.microsoft.com/office/drawing/2014/main" id="{D6054299-E841-0E4F-4304-2CA51E306292}"/>
              </a:ext>
            </a:extLst>
          </p:cNvPr>
          <p:cNvPicPr>
            <a:picLocks noChangeAspect="1"/>
          </p:cNvPicPr>
          <p:nvPr/>
        </p:nvPicPr>
        <p:blipFill rotWithShape="1">
          <a:blip r:embed="rId17"/>
          <a:srcRect t="49588" r="49835"/>
          <a:stretch/>
        </p:blipFill>
        <p:spPr>
          <a:xfrm>
            <a:off x="4505284" y="5024219"/>
            <a:ext cx="1392614" cy="1424427"/>
          </a:xfrm>
          <a:prstGeom prst="rect">
            <a:avLst/>
          </a:prstGeom>
        </p:spPr>
      </p:pic>
      <p:cxnSp>
        <p:nvCxnSpPr>
          <p:cNvPr id="178" name="Connector: Elbow 197">
            <a:extLst>
              <a:ext uri="{FF2B5EF4-FFF2-40B4-BE49-F238E27FC236}">
                <a16:creationId xmlns:a16="http://schemas.microsoft.com/office/drawing/2014/main" id="{4F8FA6DC-9B44-7962-8E68-D473C08111C5}"/>
              </a:ext>
            </a:extLst>
          </p:cNvPr>
          <p:cNvCxnSpPr>
            <a:cxnSpLocks/>
            <a:stCxn id="149" idx="3"/>
          </p:cNvCxnSpPr>
          <p:nvPr/>
        </p:nvCxnSpPr>
        <p:spPr>
          <a:xfrm>
            <a:off x="7655098" y="5139698"/>
            <a:ext cx="1155527" cy="332637"/>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79" name="Straight Arrow Connector 178">
            <a:extLst>
              <a:ext uri="{FF2B5EF4-FFF2-40B4-BE49-F238E27FC236}">
                <a16:creationId xmlns:a16="http://schemas.microsoft.com/office/drawing/2014/main" id="{D55DED03-37A0-F339-95F4-6F69C6D64009}"/>
              </a:ext>
            </a:extLst>
          </p:cNvPr>
          <p:cNvCxnSpPr>
            <a:cxnSpLocks/>
          </p:cNvCxnSpPr>
          <p:nvPr/>
        </p:nvCxnSpPr>
        <p:spPr>
          <a:xfrm flipV="1">
            <a:off x="9221225" y="4429659"/>
            <a:ext cx="0" cy="461665"/>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1DE59A3B-2896-4C5C-7822-B278773841CB}"/>
              </a:ext>
            </a:extLst>
          </p:cNvPr>
          <p:cNvCxnSpPr>
            <a:cxnSpLocks/>
          </p:cNvCxnSpPr>
          <p:nvPr/>
        </p:nvCxnSpPr>
        <p:spPr>
          <a:xfrm flipV="1">
            <a:off x="9241521" y="2820756"/>
            <a:ext cx="0" cy="461665"/>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cxnSp>
        <p:nvCxnSpPr>
          <p:cNvPr id="181" name="Connector: Elbow 206">
            <a:extLst>
              <a:ext uri="{FF2B5EF4-FFF2-40B4-BE49-F238E27FC236}">
                <a16:creationId xmlns:a16="http://schemas.microsoft.com/office/drawing/2014/main" id="{FDCABC59-B0CC-6159-76AF-7B80C6B238E8}"/>
              </a:ext>
            </a:extLst>
          </p:cNvPr>
          <p:cNvCxnSpPr>
            <a:cxnSpLocks/>
            <a:stCxn id="114" idx="0"/>
            <a:endCxn id="100" idx="2"/>
          </p:cNvCxnSpPr>
          <p:nvPr/>
        </p:nvCxnSpPr>
        <p:spPr>
          <a:xfrm rot="16200000" flipV="1">
            <a:off x="8464465" y="919727"/>
            <a:ext cx="469586" cy="1088927"/>
          </a:xfrm>
          <a:prstGeom prst="bentConnector3">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07050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31181AF-19CC-05D3-C2E5-CC891CBE6144}"/>
              </a:ext>
            </a:extLst>
          </p:cNvPr>
          <p:cNvSpPr>
            <a:spLocks noGrp="1"/>
          </p:cNvSpPr>
          <p:nvPr>
            <p:ph type="title"/>
          </p:nvPr>
        </p:nvSpPr>
        <p:spPr>
          <a:xfrm>
            <a:off x="268061" y="46713"/>
            <a:ext cx="5111750" cy="873580"/>
          </a:xfrm>
        </p:spPr>
        <p:txBody>
          <a:bodyPr>
            <a:normAutofit/>
          </a:bodyPr>
          <a:lstStyle/>
          <a:p>
            <a:r>
              <a:rPr lang="en-US" sz="4400" dirty="0"/>
              <a:t>Future Scope</a:t>
            </a:r>
          </a:p>
        </p:txBody>
      </p:sp>
      <p:sp>
        <p:nvSpPr>
          <p:cNvPr id="2" name="TextBox 1">
            <a:extLst>
              <a:ext uri="{FF2B5EF4-FFF2-40B4-BE49-F238E27FC236}">
                <a16:creationId xmlns:a16="http://schemas.microsoft.com/office/drawing/2014/main" id="{B9DF9920-B81B-E29C-0885-C74F8E25623C}"/>
              </a:ext>
            </a:extLst>
          </p:cNvPr>
          <p:cNvSpPr txBox="1"/>
          <p:nvPr/>
        </p:nvSpPr>
        <p:spPr>
          <a:xfrm>
            <a:off x="268061" y="871696"/>
            <a:ext cx="10949573" cy="5869043"/>
          </a:xfrm>
          <a:prstGeom prst="rect">
            <a:avLst/>
          </a:prstGeom>
          <a:noFill/>
        </p:spPr>
        <p:txBody>
          <a:bodyPr wrap="square" rtlCol="0">
            <a:spAutoFit/>
          </a:bodyPr>
          <a:lstStyle/>
          <a:p>
            <a:pPr marL="342900" indent="-342900">
              <a:lnSpc>
                <a:spcPct val="150000"/>
              </a:lnSpc>
              <a:buAutoNum type="arabicPeriod"/>
            </a:pPr>
            <a:r>
              <a:rPr lang="en-US" b="1" i="0" dirty="0">
                <a:solidFill>
                  <a:srgbClr val="0D0D0D"/>
                </a:solidFill>
                <a:effectLst/>
                <a:latin typeface="Söhne"/>
              </a:rPr>
              <a:t>Enhanced Accuracy</a:t>
            </a:r>
            <a:endParaRPr lang="en-US" b="1" dirty="0">
              <a:solidFill>
                <a:srgbClr val="0D0D0D"/>
              </a:solidFill>
              <a:latin typeface="Söhne"/>
            </a:endParaRPr>
          </a:p>
          <a:p>
            <a:pPr marL="285750">
              <a:lnSpc>
                <a:spcPct val="150000"/>
              </a:lnSpc>
              <a:buFont typeface="Arial" panose="020B0604020202020204" pitchFamily="34" charset="0"/>
              <a:buChar char="•"/>
            </a:pPr>
            <a:r>
              <a:rPr lang="en-US" i="0" dirty="0">
                <a:solidFill>
                  <a:srgbClr val="0D0D0D"/>
                </a:solidFill>
                <a:effectLst/>
                <a:latin typeface="Söhne"/>
              </a:rPr>
              <a:t> Continuously improving the accuracy of disease classification algorithms through fine-tuning.</a:t>
            </a:r>
          </a:p>
          <a:p>
            <a:pPr>
              <a:lnSpc>
                <a:spcPct val="150000"/>
              </a:lnSpc>
            </a:pPr>
            <a:r>
              <a:rPr lang="en-US" b="1" i="0" dirty="0">
                <a:solidFill>
                  <a:srgbClr val="0D0D0D"/>
                </a:solidFill>
                <a:effectLst/>
                <a:latin typeface="Söhne"/>
              </a:rPr>
              <a:t>2. Real-Time Monitoring</a:t>
            </a:r>
          </a:p>
          <a:p>
            <a:pPr marL="285750" indent="58738">
              <a:lnSpc>
                <a:spcPct val="150000"/>
              </a:lnSpc>
              <a:buFont typeface="Arial" panose="020B0604020202020204" pitchFamily="34" charset="0"/>
              <a:buChar char="•"/>
            </a:pPr>
            <a:r>
              <a:rPr lang="en-US" b="1" dirty="0">
                <a:solidFill>
                  <a:srgbClr val="0D0D0D"/>
                </a:solidFill>
                <a:latin typeface="Söhne"/>
              </a:rPr>
              <a:t> </a:t>
            </a:r>
            <a:r>
              <a:rPr lang="en-US" i="0" dirty="0">
                <a:solidFill>
                  <a:srgbClr val="0D0D0D"/>
                </a:solidFill>
                <a:effectLst/>
                <a:latin typeface="Söhne"/>
              </a:rPr>
              <a:t>Developing systems for real-time monitoring of swine health status, allowing for timely disease detection and intervention.</a:t>
            </a:r>
          </a:p>
          <a:p>
            <a:pPr>
              <a:lnSpc>
                <a:spcPct val="150000"/>
              </a:lnSpc>
            </a:pPr>
            <a:r>
              <a:rPr lang="en-US" b="1" i="0" dirty="0">
                <a:solidFill>
                  <a:srgbClr val="0D0D0D"/>
                </a:solidFill>
                <a:effectLst/>
                <a:latin typeface="Söhne"/>
              </a:rPr>
              <a:t>3. Collaborative Research</a:t>
            </a:r>
          </a:p>
          <a:p>
            <a:pPr marL="285750">
              <a:lnSpc>
                <a:spcPct val="150000"/>
              </a:lnSpc>
              <a:buFont typeface="Arial" panose="020B0604020202020204" pitchFamily="34" charset="0"/>
              <a:buChar char="•"/>
            </a:pPr>
            <a:r>
              <a:rPr lang="en-US" b="1" dirty="0">
                <a:solidFill>
                  <a:srgbClr val="0D0D0D"/>
                </a:solidFill>
                <a:latin typeface="Söhne"/>
              </a:rPr>
              <a:t> </a:t>
            </a:r>
            <a:r>
              <a:rPr lang="en-US" i="0" dirty="0">
                <a:solidFill>
                  <a:srgbClr val="0D0D0D"/>
                </a:solidFill>
                <a:effectLst/>
                <a:latin typeface="Söhne"/>
              </a:rPr>
              <a:t>Collaborating with research institutions and industry partners to gather extensive datasets and foster innovation in swine disease classification methodologies.</a:t>
            </a:r>
          </a:p>
          <a:p>
            <a:pPr>
              <a:lnSpc>
                <a:spcPct val="150000"/>
              </a:lnSpc>
            </a:pPr>
            <a:r>
              <a:rPr lang="en-US" b="1" dirty="0">
                <a:solidFill>
                  <a:srgbClr val="0D0D0D"/>
                </a:solidFill>
                <a:latin typeface="Söhne"/>
              </a:rPr>
              <a:t>4. </a:t>
            </a:r>
            <a:r>
              <a:rPr lang="en-US" b="1" i="0" dirty="0">
                <a:solidFill>
                  <a:srgbClr val="0D0D0D"/>
                </a:solidFill>
                <a:effectLst/>
                <a:latin typeface="Söhne"/>
              </a:rPr>
              <a:t>Leveraging </a:t>
            </a:r>
            <a:r>
              <a:rPr lang="en-US" b="1" i="0">
                <a:solidFill>
                  <a:srgbClr val="0D0D0D"/>
                </a:solidFill>
                <a:effectLst/>
                <a:latin typeface="Söhne"/>
              </a:rPr>
              <a:t>Transfer Learning</a:t>
            </a:r>
            <a:endParaRPr lang="en-US" b="1" i="0" dirty="0">
              <a:solidFill>
                <a:srgbClr val="0D0D0D"/>
              </a:solidFill>
              <a:effectLst/>
              <a:latin typeface="Söhne"/>
            </a:endParaRPr>
          </a:p>
          <a:p>
            <a:pPr marL="285750">
              <a:lnSpc>
                <a:spcPct val="150000"/>
              </a:lnSpc>
              <a:buFont typeface="Arial" panose="020B0604020202020204" pitchFamily="34" charset="0"/>
              <a:buChar char="•"/>
            </a:pPr>
            <a:r>
              <a:rPr lang="en-US" dirty="0">
                <a:solidFill>
                  <a:srgbClr val="0D0D0D"/>
                </a:solidFill>
                <a:latin typeface="Söhne"/>
              </a:rPr>
              <a:t> </a:t>
            </a:r>
            <a:r>
              <a:rPr lang="en-US" b="0" i="0" dirty="0">
                <a:solidFill>
                  <a:srgbClr val="0D0D0D"/>
                </a:solidFill>
                <a:effectLst/>
                <a:latin typeface="Söhne"/>
              </a:rPr>
              <a:t>Utilize pre-trained models and transfer learning techniques to adapt knowledge from large-scale datasets to specific image and audio tasks.</a:t>
            </a:r>
          </a:p>
          <a:p>
            <a:pPr marL="285750">
              <a:lnSpc>
                <a:spcPct val="150000"/>
              </a:lnSpc>
              <a:buFont typeface="Arial" panose="020B0604020202020204" pitchFamily="34" charset="0"/>
              <a:buChar char="•"/>
            </a:pPr>
            <a:r>
              <a:rPr lang="en-US" b="0" i="0" dirty="0">
                <a:solidFill>
                  <a:srgbClr val="0D0D0D"/>
                </a:solidFill>
                <a:effectLst/>
                <a:latin typeface="Söhne"/>
              </a:rPr>
              <a:t>Fine-tune pre-trained models on target datasets to leverage learned features and accelerate training while improving performance.</a:t>
            </a:r>
            <a:endParaRPr lang="en-US" i="0" dirty="0">
              <a:solidFill>
                <a:srgbClr val="0D0D0D"/>
              </a:solidFill>
              <a:effectLst/>
              <a:latin typeface="Söhne"/>
            </a:endParaRPr>
          </a:p>
          <a:p>
            <a:pPr>
              <a:lnSpc>
                <a:spcPct val="150000"/>
              </a:lnSpc>
            </a:pPr>
            <a:endParaRPr lang="en-US" dirty="0">
              <a:latin typeface="Söhne"/>
            </a:endParaRPr>
          </a:p>
        </p:txBody>
      </p:sp>
    </p:spTree>
    <p:extLst>
      <p:ext uri="{BB962C8B-B14F-4D97-AF65-F5344CB8AC3E}">
        <p14:creationId xmlns:p14="http://schemas.microsoft.com/office/powerpoint/2010/main" val="2216365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1823663" y="914400"/>
            <a:ext cx="5641848" cy="5029200"/>
          </a:xfrm>
        </p:spPr>
        <p:txBody>
          <a:bodyPr/>
          <a:lstStyle/>
          <a:p>
            <a:r>
              <a:rPr lang="en-US" dirty="0"/>
              <a:t>Thank You</a:t>
            </a:r>
          </a:p>
        </p:txBody>
      </p:sp>
    </p:spTree>
    <p:extLst>
      <p:ext uri="{BB962C8B-B14F-4D97-AF65-F5344CB8AC3E}">
        <p14:creationId xmlns:p14="http://schemas.microsoft.com/office/powerpoint/2010/main" val="218882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086-6464-7452-5D9A-8594015E7B36}"/>
            </a:ext>
          </a:extLst>
        </p:cNvPr>
        <p:cNvGrpSpPr/>
        <p:nvPr/>
      </p:nvGrpSpPr>
      <p:grpSpPr>
        <a:xfrm>
          <a:off x="0" y="0"/>
          <a:ext cx="0" cy="0"/>
          <a:chOff x="0" y="0"/>
          <a:chExt cx="0" cy="0"/>
        </a:xfrm>
      </p:grpSpPr>
      <p:sp>
        <p:nvSpPr>
          <p:cNvPr id="156" name="Google Shape;100;p1">
            <a:extLst>
              <a:ext uri="{FF2B5EF4-FFF2-40B4-BE49-F238E27FC236}">
                <a16:creationId xmlns:a16="http://schemas.microsoft.com/office/drawing/2014/main" id="{15342C96-F4BF-44A3-53A5-0BAD3BD47C23}"/>
              </a:ext>
            </a:extLst>
          </p:cNvPr>
          <p:cNvSpPr/>
          <p:nvPr/>
        </p:nvSpPr>
        <p:spPr>
          <a:xfrm rot="2733763">
            <a:off x="3533169" y="356085"/>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defTabSz="444500">
              <a:lnSpc>
                <a:spcPct val="90000"/>
              </a:lnSpc>
              <a:spcBef>
                <a:spcPct val="0"/>
              </a:spcBef>
              <a:spcAft>
                <a:spcPct val="35000"/>
              </a:spcAft>
              <a:defRPr/>
            </a:pPr>
            <a:r>
              <a:rPr lang="en-US" b="1" dirty="0">
                <a:solidFill>
                  <a:srgbClr val="000000">
                    <a:lumMod val="95000"/>
                    <a:lumOff val="5000"/>
                  </a:srgbClr>
                </a:solidFill>
                <a:latin typeface="Roboto Condensed Light" pitchFamily="2" charset="0"/>
                <a:ea typeface="Roboto Condensed Light" pitchFamily="2" charset="0"/>
                <a:cs typeface="Arial"/>
                <a:sym typeface="Arial"/>
              </a:rPr>
              <a:t> </a:t>
            </a:r>
            <a:br>
              <a:rPr lang="en-US" b="1" dirty="0">
                <a:solidFill>
                  <a:srgbClr val="000000">
                    <a:lumMod val="95000"/>
                    <a:lumOff val="5000"/>
                  </a:srgbClr>
                </a:solidFill>
                <a:latin typeface="Roboto Condensed Light" pitchFamily="2" charset="0"/>
                <a:ea typeface="Roboto Condensed Light" pitchFamily="2" charset="0"/>
                <a:cs typeface="Arial"/>
                <a:sym typeface="Arial"/>
              </a:rPr>
            </a:br>
            <a:endParaRPr lang="en-US" sz="1600" b="1" dirty="0">
              <a:solidFill>
                <a:srgbClr val="000000">
                  <a:lumMod val="95000"/>
                  <a:lumOff val="5000"/>
                </a:srgbClr>
              </a:solidFill>
              <a:latin typeface="Roboto Condensed Light" pitchFamily="2" charset="0"/>
              <a:ea typeface="Roboto Condensed Light" pitchFamily="2" charset="0"/>
              <a:cs typeface="Arial"/>
              <a:sym typeface="Arial"/>
            </a:endParaRPr>
          </a:p>
        </p:txBody>
      </p:sp>
      <p:sp>
        <p:nvSpPr>
          <p:cNvPr id="157" name="Google Shape;100;p1">
            <a:extLst>
              <a:ext uri="{FF2B5EF4-FFF2-40B4-BE49-F238E27FC236}">
                <a16:creationId xmlns:a16="http://schemas.microsoft.com/office/drawing/2014/main" id="{E6D16702-94FE-17F1-C82B-758D1E960C9C}"/>
              </a:ext>
            </a:extLst>
          </p:cNvPr>
          <p:cNvSpPr/>
          <p:nvPr/>
        </p:nvSpPr>
        <p:spPr>
          <a:xfrm rot="2733763">
            <a:off x="980717" y="3946623"/>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58" name="Google Shape;100;p1">
            <a:extLst>
              <a:ext uri="{FF2B5EF4-FFF2-40B4-BE49-F238E27FC236}">
                <a16:creationId xmlns:a16="http://schemas.microsoft.com/office/drawing/2014/main" id="{1CF3CBC4-938E-9A2C-A566-9689F45F663B}"/>
              </a:ext>
            </a:extLst>
          </p:cNvPr>
          <p:cNvSpPr/>
          <p:nvPr/>
        </p:nvSpPr>
        <p:spPr>
          <a:xfrm rot="2733763">
            <a:off x="3533169" y="4940519"/>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59" name="Google Shape;100;p1">
            <a:extLst>
              <a:ext uri="{FF2B5EF4-FFF2-40B4-BE49-F238E27FC236}">
                <a16:creationId xmlns:a16="http://schemas.microsoft.com/office/drawing/2014/main" id="{5B840FB7-E343-D238-8C7F-800F8321322E}"/>
              </a:ext>
            </a:extLst>
          </p:cNvPr>
          <p:cNvSpPr/>
          <p:nvPr/>
        </p:nvSpPr>
        <p:spPr>
          <a:xfrm rot="2733763">
            <a:off x="6160789" y="4100512"/>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0" name="Google Shape;100;p1">
            <a:extLst>
              <a:ext uri="{FF2B5EF4-FFF2-40B4-BE49-F238E27FC236}">
                <a16:creationId xmlns:a16="http://schemas.microsoft.com/office/drawing/2014/main" id="{BB1CD26F-9B75-0083-59F1-027EBAE53E64}"/>
              </a:ext>
            </a:extLst>
          </p:cNvPr>
          <p:cNvSpPr/>
          <p:nvPr/>
        </p:nvSpPr>
        <p:spPr>
          <a:xfrm rot="2733763">
            <a:off x="5987963" y="1517373"/>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sz="1600" kern="0" dirty="0">
              <a:solidFill>
                <a:srgbClr val="FFFFFF"/>
              </a:solidFill>
              <a:latin typeface="Calibri"/>
              <a:ea typeface="Calibri"/>
              <a:cs typeface="Calibri"/>
              <a:sym typeface="Calibri"/>
            </a:endParaRPr>
          </a:p>
        </p:txBody>
      </p:sp>
      <p:sp>
        <p:nvSpPr>
          <p:cNvPr id="161" name="Google Shape;100;p1">
            <a:extLst>
              <a:ext uri="{FF2B5EF4-FFF2-40B4-BE49-F238E27FC236}">
                <a16:creationId xmlns:a16="http://schemas.microsoft.com/office/drawing/2014/main" id="{C3055D22-9DBC-0381-6639-AC379C9C058A}"/>
              </a:ext>
            </a:extLst>
          </p:cNvPr>
          <p:cNvSpPr/>
          <p:nvPr/>
        </p:nvSpPr>
        <p:spPr>
          <a:xfrm rot="2733763">
            <a:off x="946474" y="1440434"/>
            <a:ext cx="1527020" cy="1399235"/>
          </a:xfrm>
          <a:prstGeom prst="roundRect">
            <a:avLst>
              <a:gd name="adj" fmla="val 16667"/>
            </a:avLst>
          </a:prstGeom>
          <a:solidFill>
            <a:srgbClr val="F2F3DF"/>
          </a:solidFill>
          <a:ln w="12700" cap="flat" cmpd="sng">
            <a:noFill/>
            <a:prstDash val="solid"/>
            <a:miter lim="800000"/>
            <a:headEnd type="none" w="sm" len="sm"/>
            <a:tailEnd type="none" w="sm"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ctr" anchorCtr="0">
            <a:noAutofit/>
          </a:bodyPr>
          <a:lstStyle/>
          <a:p>
            <a:pPr algn="ctr">
              <a:buClr>
                <a:srgbClr val="000000"/>
              </a:buClr>
              <a:buSzPts val="1800"/>
              <a:buFont typeface="Arial"/>
              <a:buNone/>
            </a:pPr>
            <a:endParaRPr kern="0" dirty="0">
              <a:solidFill>
                <a:srgbClr val="FFFFFF"/>
              </a:solidFill>
              <a:latin typeface="Calibri"/>
              <a:ea typeface="Calibri"/>
              <a:cs typeface="Calibri"/>
              <a:sym typeface="Calibri"/>
            </a:endParaRPr>
          </a:p>
        </p:txBody>
      </p:sp>
      <p:sp>
        <p:nvSpPr>
          <p:cNvPr id="162" name="Google Shape;99;p1">
            <a:extLst>
              <a:ext uri="{FF2B5EF4-FFF2-40B4-BE49-F238E27FC236}">
                <a16:creationId xmlns:a16="http://schemas.microsoft.com/office/drawing/2014/main" id="{4AB9CF5D-0065-FC77-19C5-30FBEB36C19C}"/>
              </a:ext>
            </a:extLst>
          </p:cNvPr>
          <p:cNvSpPr/>
          <p:nvPr/>
        </p:nvSpPr>
        <p:spPr>
          <a:xfrm rot="8134900" flipH="1">
            <a:off x="5529074" y="44066"/>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3" name="Google Shape;99;p1">
            <a:extLst>
              <a:ext uri="{FF2B5EF4-FFF2-40B4-BE49-F238E27FC236}">
                <a16:creationId xmlns:a16="http://schemas.microsoft.com/office/drawing/2014/main" id="{AD8D4420-A10F-3A22-E6B8-D94805F417DF}"/>
              </a:ext>
            </a:extLst>
          </p:cNvPr>
          <p:cNvSpPr/>
          <p:nvPr/>
        </p:nvSpPr>
        <p:spPr>
          <a:xfrm rot="13350495" flipH="1">
            <a:off x="7271402" y="2831078"/>
            <a:ext cx="1055514" cy="1364869"/>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4" name="Google Shape;99;p1">
            <a:extLst>
              <a:ext uri="{FF2B5EF4-FFF2-40B4-BE49-F238E27FC236}">
                <a16:creationId xmlns:a16="http://schemas.microsoft.com/office/drawing/2014/main" id="{C57AFFC5-E4BB-E2B0-0908-1A85B51BF2BB}"/>
              </a:ext>
            </a:extLst>
          </p:cNvPr>
          <p:cNvSpPr/>
          <p:nvPr/>
        </p:nvSpPr>
        <p:spPr>
          <a:xfrm rot="17910910" flipH="1">
            <a:off x="5561864" y="5312053"/>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5" name="Google Shape;99;p1">
            <a:extLst>
              <a:ext uri="{FF2B5EF4-FFF2-40B4-BE49-F238E27FC236}">
                <a16:creationId xmlns:a16="http://schemas.microsoft.com/office/drawing/2014/main" id="{7CFD5A85-D065-7C2F-8454-F4A8DBE10E72}"/>
              </a:ext>
            </a:extLst>
          </p:cNvPr>
          <p:cNvSpPr/>
          <p:nvPr/>
        </p:nvSpPr>
        <p:spPr>
          <a:xfrm rot="19533852" flipH="1">
            <a:off x="2319920" y="5244915"/>
            <a:ext cx="967187"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sp>
        <p:nvSpPr>
          <p:cNvPr id="166" name="Google Shape;102;p1">
            <a:extLst>
              <a:ext uri="{FF2B5EF4-FFF2-40B4-BE49-F238E27FC236}">
                <a16:creationId xmlns:a16="http://schemas.microsoft.com/office/drawing/2014/main" id="{52732027-39BA-8428-D155-FD359069A4EC}"/>
              </a:ext>
            </a:extLst>
          </p:cNvPr>
          <p:cNvSpPr/>
          <p:nvPr/>
        </p:nvSpPr>
        <p:spPr>
          <a:xfrm rot="2753269" flipH="1">
            <a:off x="242004" y="2882925"/>
            <a:ext cx="1213152" cy="1339818"/>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4472C4">
              <a:lumMod val="75000"/>
            </a:srgbClr>
          </a:solidFill>
          <a:ln>
            <a:noFill/>
          </a:ln>
          <a:effectLst>
            <a:innerShdw blurRad="114300">
              <a:prstClr val="black"/>
            </a:innerShdw>
          </a:effectLst>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7" name="Google Shape;99;p1">
            <a:extLst>
              <a:ext uri="{FF2B5EF4-FFF2-40B4-BE49-F238E27FC236}">
                <a16:creationId xmlns:a16="http://schemas.microsoft.com/office/drawing/2014/main" id="{54ED65A7-45D3-C7F8-8891-5DE617162A27}"/>
              </a:ext>
            </a:extLst>
          </p:cNvPr>
          <p:cNvSpPr/>
          <p:nvPr/>
        </p:nvSpPr>
        <p:spPr>
          <a:xfrm rot="6103030" flipH="1">
            <a:off x="2140009" y="-72229"/>
            <a:ext cx="967186" cy="1489514"/>
          </a:xfrm>
          <a:custGeom>
            <a:avLst/>
            <a:gdLst/>
            <a:ahLst/>
            <a:cxnLst/>
            <a:rect l="l" t="t" r="r" b="b"/>
            <a:pathLst>
              <a:path w="1476300" h="1650306" extrusionOk="0">
                <a:moveTo>
                  <a:pt x="1091188" y="0"/>
                </a:moveTo>
                <a:lnTo>
                  <a:pt x="1476300" y="496089"/>
                </a:lnTo>
                <a:lnTo>
                  <a:pt x="1465675" y="867409"/>
                </a:lnTo>
                <a:lnTo>
                  <a:pt x="1233003" y="567688"/>
                </a:lnTo>
                <a:lnTo>
                  <a:pt x="1233003" y="1287442"/>
                </a:lnTo>
                <a:cubicBezTo>
                  <a:pt x="1233003" y="1487846"/>
                  <a:pt x="1070543" y="1650306"/>
                  <a:pt x="870139" y="1650306"/>
                </a:cubicBezTo>
                <a:lnTo>
                  <a:pt x="0" y="1650306"/>
                </a:lnTo>
                <a:lnTo>
                  <a:pt x="9881" y="1377826"/>
                </a:lnTo>
                <a:lnTo>
                  <a:pt x="823449" y="1377826"/>
                </a:lnTo>
                <a:cubicBezTo>
                  <a:pt x="899152" y="1377826"/>
                  <a:pt x="960521" y="1316456"/>
                  <a:pt x="960521" y="1240753"/>
                </a:cubicBezTo>
                <a:lnTo>
                  <a:pt x="960522" y="508927"/>
                </a:lnTo>
                <a:lnTo>
                  <a:pt x="667715" y="844577"/>
                </a:lnTo>
                <a:lnTo>
                  <a:pt x="678340" y="473257"/>
                </a:lnTo>
                <a:close/>
              </a:path>
            </a:pathLst>
          </a:custGeom>
          <a:solidFill>
            <a:srgbClr val="1B48AB"/>
          </a:solidFill>
          <a:ln>
            <a:noFill/>
          </a:ln>
          <a:effectLst>
            <a:innerShdw blurRad="114300">
              <a:prstClr val="black"/>
            </a:innerShdw>
          </a:effectLst>
        </p:spPr>
        <p:txBody>
          <a:bodyPr spcFirstLastPara="1" wrap="square" lIns="91425" tIns="45700" rIns="91425" bIns="45700" anchor="ctr" anchorCtr="0">
            <a:noAutofit/>
          </a:bodyPr>
          <a:lstStyle/>
          <a:p>
            <a:pPr algn="ctr">
              <a:buClr>
                <a:srgbClr val="000000"/>
              </a:buClr>
              <a:buSzPts val="1800"/>
              <a:buFont typeface="Arial"/>
              <a:buNone/>
            </a:pPr>
            <a:endParaRPr kern="0">
              <a:solidFill>
                <a:srgbClr val="FFFFFF"/>
              </a:solidFill>
              <a:latin typeface="Calibri"/>
              <a:ea typeface="Calibri"/>
              <a:cs typeface="Calibri"/>
              <a:sym typeface="Calibri"/>
            </a:endParaRPr>
          </a:p>
        </p:txBody>
      </p:sp>
      <p:cxnSp>
        <p:nvCxnSpPr>
          <p:cNvPr id="168" name="Straight Connector 167">
            <a:extLst>
              <a:ext uri="{FF2B5EF4-FFF2-40B4-BE49-F238E27FC236}">
                <a16:creationId xmlns:a16="http://schemas.microsoft.com/office/drawing/2014/main" id="{062E268C-1A24-60AB-35B3-13D55A5000B1}"/>
              </a:ext>
            </a:extLst>
          </p:cNvPr>
          <p:cNvCxnSpPr>
            <a:cxnSpLocks/>
          </p:cNvCxnSpPr>
          <p:nvPr/>
        </p:nvCxnSpPr>
        <p:spPr bwMode="auto">
          <a:xfrm flipH="1" flipV="1">
            <a:off x="9370503" y="729873"/>
            <a:ext cx="2456597" cy="645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 name="TextBox 168">
            <a:extLst>
              <a:ext uri="{FF2B5EF4-FFF2-40B4-BE49-F238E27FC236}">
                <a16:creationId xmlns:a16="http://schemas.microsoft.com/office/drawing/2014/main" id="{DCE44021-B100-4C08-6B34-D6B8128FF619}"/>
              </a:ext>
            </a:extLst>
          </p:cNvPr>
          <p:cNvSpPr txBox="1"/>
          <p:nvPr/>
        </p:nvSpPr>
        <p:spPr>
          <a:xfrm>
            <a:off x="1293197" y="3142994"/>
            <a:ext cx="6068418" cy="954107"/>
          </a:xfrm>
          <a:prstGeom prst="rect">
            <a:avLst/>
          </a:prstGeom>
          <a:noFill/>
        </p:spPr>
        <p:txBody>
          <a:bodyPr wrap="square">
            <a:spAutoFit/>
          </a:bodyPr>
          <a:lstStyle/>
          <a:p>
            <a:pPr algn="ctr">
              <a:buClr>
                <a:srgbClr val="000000"/>
              </a:buClr>
              <a:buFont typeface="Arial"/>
              <a:buNone/>
            </a:pPr>
            <a:r>
              <a:rPr lang="en-US" sz="2800" b="1" dirty="0">
                <a:solidFill>
                  <a:srgbClr val="000000">
                    <a:lumMod val="95000"/>
                    <a:lumOff val="5000"/>
                  </a:srgbClr>
                </a:solidFill>
                <a:latin typeface="Bell MT" panose="02020503060305020303" pitchFamily="18" charset="0"/>
                <a:ea typeface="Roboto Condensed Light" pitchFamily="2" charset="0"/>
                <a:cs typeface="Arial"/>
                <a:sym typeface="Arial"/>
              </a:rPr>
              <a:t>ROAD MAP</a:t>
            </a:r>
            <a:endParaRPr lang="en-US" sz="2800" b="1" kern="0" dirty="0">
              <a:solidFill>
                <a:srgbClr val="000000">
                  <a:lumMod val="95000"/>
                  <a:lumOff val="5000"/>
                </a:srgbClr>
              </a:solidFill>
              <a:latin typeface="Bell MT" panose="02020503060305020303" pitchFamily="18" charset="0"/>
              <a:cs typeface="Arial"/>
              <a:sym typeface="Arial"/>
            </a:endParaRPr>
          </a:p>
          <a:p>
            <a:pPr algn="ctr">
              <a:buClr>
                <a:srgbClr val="000000"/>
              </a:buClr>
              <a:buFont typeface="Arial"/>
              <a:buNone/>
            </a:pPr>
            <a:endParaRPr lang="en-US" sz="2800" b="1" kern="0" dirty="0">
              <a:solidFill>
                <a:srgbClr val="000000">
                  <a:lumMod val="90000"/>
                  <a:lumOff val="10000"/>
                </a:srgbClr>
              </a:solidFill>
              <a:latin typeface="Roboto (Body)"/>
              <a:cs typeface="Arial"/>
              <a:sym typeface="Arial"/>
            </a:endParaRPr>
          </a:p>
        </p:txBody>
      </p:sp>
      <p:sp>
        <p:nvSpPr>
          <p:cNvPr id="170" name="TextBox 169">
            <a:extLst>
              <a:ext uri="{FF2B5EF4-FFF2-40B4-BE49-F238E27FC236}">
                <a16:creationId xmlns:a16="http://schemas.microsoft.com/office/drawing/2014/main" id="{C003A7AB-93C0-C2FB-EDA2-BB0E4028DC3B}"/>
              </a:ext>
            </a:extLst>
          </p:cNvPr>
          <p:cNvSpPr txBox="1"/>
          <p:nvPr/>
        </p:nvSpPr>
        <p:spPr>
          <a:xfrm>
            <a:off x="6160352" y="4683398"/>
            <a:ext cx="1638807" cy="307777"/>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Preparation</a:t>
            </a:r>
            <a:endParaRPr lang="en-US" sz="1400" kern="0" dirty="0">
              <a:solidFill>
                <a:srgbClr val="FFFFFF"/>
              </a:solidFill>
              <a:latin typeface="Bell MT" panose="02020503060305020303" pitchFamily="18" charset="0"/>
              <a:ea typeface="Calibri"/>
              <a:cs typeface="Calibri"/>
              <a:sym typeface="Calibri"/>
            </a:endParaRPr>
          </a:p>
        </p:txBody>
      </p:sp>
      <p:sp>
        <p:nvSpPr>
          <p:cNvPr id="171" name="TextBox 170">
            <a:extLst>
              <a:ext uri="{FF2B5EF4-FFF2-40B4-BE49-F238E27FC236}">
                <a16:creationId xmlns:a16="http://schemas.microsoft.com/office/drawing/2014/main" id="{C5AA46CF-3170-A68C-F80D-50BC1C3012AD}"/>
              </a:ext>
            </a:extLst>
          </p:cNvPr>
          <p:cNvSpPr txBox="1"/>
          <p:nvPr/>
        </p:nvSpPr>
        <p:spPr>
          <a:xfrm>
            <a:off x="3705771" y="818750"/>
            <a:ext cx="1321213"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Collection</a:t>
            </a:r>
            <a:endParaRPr lang="en-US" sz="1400" kern="0" dirty="0">
              <a:solidFill>
                <a:srgbClr val="FFFFFF"/>
              </a:solidFill>
              <a:latin typeface="Bell MT" panose="02020503060305020303" pitchFamily="18" charset="0"/>
              <a:ea typeface="Calibri"/>
              <a:cs typeface="Calibri"/>
              <a:sym typeface="Calibri"/>
            </a:endParaRPr>
          </a:p>
        </p:txBody>
      </p:sp>
      <p:sp>
        <p:nvSpPr>
          <p:cNvPr id="172" name="TextBox 171">
            <a:extLst>
              <a:ext uri="{FF2B5EF4-FFF2-40B4-BE49-F238E27FC236}">
                <a16:creationId xmlns:a16="http://schemas.microsoft.com/office/drawing/2014/main" id="{69F52004-113F-37E2-AF8C-9667A172B7CC}"/>
              </a:ext>
            </a:extLst>
          </p:cNvPr>
          <p:cNvSpPr txBox="1"/>
          <p:nvPr/>
        </p:nvSpPr>
        <p:spPr>
          <a:xfrm>
            <a:off x="5849280" y="2042936"/>
            <a:ext cx="1821738"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Data Pre-Processing</a:t>
            </a:r>
            <a:endParaRPr lang="en-US" sz="1400"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3" name="TextBox 172">
            <a:extLst>
              <a:ext uri="{FF2B5EF4-FFF2-40B4-BE49-F238E27FC236}">
                <a16:creationId xmlns:a16="http://schemas.microsoft.com/office/drawing/2014/main" id="{FFF2E812-9394-AB06-1882-C3C7D3A16E4D}"/>
              </a:ext>
            </a:extLst>
          </p:cNvPr>
          <p:cNvSpPr txBox="1"/>
          <p:nvPr/>
        </p:nvSpPr>
        <p:spPr>
          <a:xfrm>
            <a:off x="3629075" y="5509328"/>
            <a:ext cx="1685439" cy="523220"/>
          </a:xfrm>
          <a:prstGeom prst="rect">
            <a:avLst/>
          </a:prstGeom>
          <a:noFill/>
        </p:spPr>
        <p:txBody>
          <a:bodyPr wrap="square" rtlCol="0">
            <a:spAutoFit/>
          </a:bodyPr>
          <a:lstStyle/>
          <a:p>
            <a:pPr>
              <a:buClr>
                <a:srgbClr val="000000"/>
              </a:buClr>
              <a:buFont typeface="Arial"/>
              <a:buNone/>
            </a:pPr>
            <a:r>
              <a:rPr lang="en-US" sz="1400" b="1" kern="0" dirty="0">
                <a:solidFill>
                  <a:srgbClr val="000000">
                    <a:lumMod val="95000"/>
                    <a:lumOff val="5000"/>
                  </a:srgbClr>
                </a:solidFill>
                <a:latin typeface="Bell MT" panose="02020503060305020303" pitchFamily="18" charset="0"/>
                <a:ea typeface="Roboto Condensed Light" pitchFamily="2" charset="0"/>
                <a:cs typeface="Arial"/>
                <a:sym typeface="Arial"/>
              </a:rPr>
              <a:t>Model Development</a:t>
            </a:r>
            <a:endParaRPr lang="en-US" sz="1400" kern="0" dirty="0">
              <a:solidFill>
                <a:srgbClr val="000000">
                  <a:lumMod val="95000"/>
                  <a:lumOff val="5000"/>
                </a:srgbClr>
              </a:solidFill>
              <a:latin typeface="Bell MT" panose="02020503060305020303" pitchFamily="18" charset="0"/>
              <a:cs typeface="Arial"/>
              <a:sym typeface="Arial"/>
            </a:endParaRPr>
          </a:p>
        </p:txBody>
      </p:sp>
      <p:sp>
        <p:nvSpPr>
          <p:cNvPr id="174" name="TextBox 173">
            <a:extLst>
              <a:ext uri="{FF2B5EF4-FFF2-40B4-BE49-F238E27FC236}">
                <a16:creationId xmlns:a16="http://schemas.microsoft.com/office/drawing/2014/main" id="{F2153C98-84F1-1E5D-0CF7-847DD6A43DB8}"/>
              </a:ext>
            </a:extLst>
          </p:cNvPr>
          <p:cNvSpPr txBox="1"/>
          <p:nvPr/>
        </p:nvSpPr>
        <p:spPr>
          <a:xfrm>
            <a:off x="1242971" y="4204793"/>
            <a:ext cx="1446727" cy="738664"/>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Models Evaluation</a:t>
            </a:r>
            <a:endParaRPr lang="en-US" sz="1400" kern="0" dirty="0">
              <a:solidFill>
                <a:srgbClr val="000000">
                  <a:lumMod val="95000"/>
                  <a:lumOff val="5000"/>
                </a:srgbClr>
              </a:solidFill>
              <a:latin typeface="Bell MT" panose="02020503060305020303" pitchFamily="18" charset="0"/>
              <a:cs typeface="Arial"/>
              <a:sym typeface="Arial"/>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5" name="TextBox 174">
            <a:extLst>
              <a:ext uri="{FF2B5EF4-FFF2-40B4-BE49-F238E27FC236}">
                <a16:creationId xmlns:a16="http://schemas.microsoft.com/office/drawing/2014/main" id="{DE037201-59A9-42B8-037B-B13C365ED8C6}"/>
              </a:ext>
            </a:extLst>
          </p:cNvPr>
          <p:cNvSpPr txBox="1"/>
          <p:nvPr/>
        </p:nvSpPr>
        <p:spPr>
          <a:xfrm>
            <a:off x="1160903" y="2004481"/>
            <a:ext cx="1543618" cy="523220"/>
          </a:xfrm>
          <a:prstGeom prst="rect">
            <a:avLst/>
          </a:prstGeom>
          <a:noFill/>
        </p:spPr>
        <p:txBody>
          <a:bodyPr wrap="square" rtlCol="0">
            <a:spAutoFit/>
          </a:bodyPr>
          <a:lstStyle/>
          <a:p>
            <a:pPr>
              <a:buClr>
                <a:srgbClr val="000000"/>
              </a:buClr>
              <a:buFont typeface="Arial"/>
              <a:buNone/>
            </a:pPr>
            <a:r>
              <a:rPr lang="en-US" sz="1400" b="1" dirty="0">
                <a:solidFill>
                  <a:srgbClr val="000000">
                    <a:lumMod val="95000"/>
                    <a:lumOff val="5000"/>
                  </a:srgbClr>
                </a:solidFill>
                <a:latin typeface="Bell MT" panose="02020503060305020303" pitchFamily="18" charset="0"/>
                <a:ea typeface="Roboto Condensed Light" pitchFamily="2" charset="0"/>
                <a:cs typeface="Arial"/>
                <a:sym typeface="Arial"/>
              </a:rPr>
              <a:t>Deploy Models</a:t>
            </a:r>
            <a:endParaRPr lang="en-US" sz="1400" kern="0" dirty="0">
              <a:solidFill>
                <a:srgbClr val="000000">
                  <a:lumMod val="95000"/>
                  <a:lumOff val="5000"/>
                </a:srgbClr>
              </a:solidFill>
              <a:latin typeface="Bell MT" panose="02020503060305020303" pitchFamily="18" charset="0"/>
              <a:cs typeface="Arial"/>
              <a:sym typeface="Arial"/>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177" name="Rectangle: Rounded Corners 176">
            <a:extLst>
              <a:ext uri="{FF2B5EF4-FFF2-40B4-BE49-F238E27FC236}">
                <a16:creationId xmlns:a16="http://schemas.microsoft.com/office/drawing/2014/main" id="{BE308B93-7387-7E75-AA3C-8A3FFD0F9F61}"/>
              </a:ext>
            </a:extLst>
          </p:cNvPr>
          <p:cNvSpPr/>
          <p:nvPr/>
        </p:nvSpPr>
        <p:spPr>
          <a:xfrm>
            <a:off x="9207394" y="930909"/>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FFFFFF"/>
              </a:solidFill>
              <a:effectLst/>
              <a:uLnTx/>
              <a:uFillTx/>
              <a:latin typeface="Calibri"/>
              <a:ea typeface="Calibri"/>
              <a:cs typeface="Calibri"/>
              <a:sym typeface="Calibri"/>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78" name="Rectangle: Rounded Corners 177">
            <a:extLst>
              <a:ext uri="{FF2B5EF4-FFF2-40B4-BE49-F238E27FC236}">
                <a16:creationId xmlns:a16="http://schemas.microsoft.com/office/drawing/2014/main" id="{D9E728E8-CD60-6382-C817-C02F2C7CBF41}"/>
              </a:ext>
            </a:extLst>
          </p:cNvPr>
          <p:cNvSpPr/>
          <p:nvPr/>
        </p:nvSpPr>
        <p:spPr>
          <a:xfrm>
            <a:off x="9195696" y="1878557"/>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79" name="Rectangle: Rounded Corners 178">
            <a:extLst>
              <a:ext uri="{FF2B5EF4-FFF2-40B4-BE49-F238E27FC236}">
                <a16:creationId xmlns:a16="http://schemas.microsoft.com/office/drawing/2014/main" id="{790D9E19-65F4-BCAA-A057-90939325840A}"/>
              </a:ext>
            </a:extLst>
          </p:cNvPr>
          <p:cNvSpPr/>
          <p:nvPr/>
        </p:nvSpPr>
        <p:spPr>
          <a:xfrm>
            <a:off x="9223626" y="2990524"/>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0" name="Rectangle: Rounded Corners 179">
            <a:extLst>
              <a:ext uri="{FF2B5EF4-FFF2-40B4-BE49-F238E27FC236}">
                <a16:creationId xmlns:a16="http://schemas.microsoft.com/office/drawing/2014/main" id="{1AB106A7-9CF9-EC09-EB0A-D2736E6D8BF5}"/>
              </a:ext>
            </a:extLst>
          </p:cNvPr>
          <p:cNvSpPr/>
          <p:nvPr/>
        </p:nvSpPr>
        <p:spPr>
          <a:xfrm>
            <a:off x="9207394" y="4050143"/>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81" name="Rectangle: Rounded Corners 180">
            <a:extLst>
              <a:ext uri="{FF2B5EF4-FFF2-40B4-BE49-F238E27FC236}">
                <a16:creationId xmlns:a16="http://schemas.microsoft.com/office/drawing/2014/main" id="{BBB22252-98D9-DE9D-9A6A-8A0475B7DA89}"/>
              </a:ext>
            </a:extLst>
          </p:cNvPr>
          <p:cNvSpPr/>
          <p:nvPr/>
        </p:nvSpPr>
        <p:spPr>
          <a:xfrm>
            <a:off x="9195697" y="5059257"/>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2" name="Rectangle: Rounded Corners 181">
            <a:extLst>
              <a:ext uri="{FF2B5EF4-FFF2-40B4-BE49-F238E27FC236}">
                <a16:creationId xmlns:a16="http://schemas.microsoft.com/office/drawing/2014/main" id="{7A02675F-5171-EFC0-DD4E-ED1563120CA0}"/>
              </a:ext>
            </a:extLst>
          </p:cNvPr>
          <p:cNvSpPr/>
          <p:nvPr/>
        </p:nvSpPr>
        <p:spPr>
          <a:xfrm>
            <a:off x="9223627" y="6056810"/>
            <a:ext cx="2806213" cy="522988"/>
          </a:xfrm>
          <a:prstGeom prst="roundRect">
            <a:avLst/>
          </a:prstGeom>
          <a:solidFill>
            <a:srgbClr val="FFFFFF">
              <a:lumMod val="95000"/>
            </a:srgbClr>
          </a:solidFill>
          <a:ln w="25400" cap="flat" cmpd="sng" algn="ctr">
            <a:solidFill>
              <a:srgbClr val="FFFFFF">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183" name="Group 182">
            <a:extLst>
              <a:ext uri="{FF2B5EF4-FFF2-40B4-BE49-F238E27FC236}">
                <a16:creationId xmlns:a16="http://schemas.microsoft.com/office/drawing/2014/main" id="{A7D00B1D-58F5-513E-8177-BC52C2F1C461}"/>
              </a:ext>
            </a:extLst>
          </p:cNvPr>
          <p:cNvGrpSpPr/>
          <p:nvPr/>
        </p:nvGrpSpPr>
        <p:grpSpPr>
          <a:xfrm>
            <a:off x="9338860" y="1027972"/>
            <a:ext cx="333000" cy="328862"/>
            <a:chOff x="819150" y="-1422400"/>
            <a:chExt cx="766763" cy="757237"/>
          </a:xfrm>
          <a:solidFill>
            <a:srgbClr val="4472C4"/>
          </a:solidFill>
        </p:grpSpPr>
        <p:sp>
          <p:nvSpPr>
            <p:cNvPr id="184" name="Freeform 590">
              <a:extLst>
                <a:ext uri="{FF2B5EF4-FFF2-40B4-BE49-F238E27FC236}">
                  <a16:creationId xmlns:a16="http://schemas.microsoft.com/office/drawing/2014/main" id="{F9372962-3497-DEE8-08A0-A9C68129D216}"/>
                </a:ext>
              </a:extLst>
            </p:cNvPr>
            <p:cNvSpPr>
              <a:spLocks noEditPoints="1"/>
            </p:cNvSpPr>
            <p:nvPr/>
          </p:nvSpPr>
          <p:spPr bwMode="auto">
            <a:xfrm>
              <a:off x="1168400" y="-1077913"/>
              <a:ext cx="417513" cy="412750"/>
            </a:xfrm>
            <a:custGeom>
              <a:avLst/>
              <a:gdLst>
                <a:gd name="T0" fmla="*/ 639 w 1839"/>
                <a:gd name="T1" fmla="*/ 284 h 1819"/>
                <a:gd name="T2" fmla="*/ 497 w 1839"/>
                <a:gd name="T3" fmla="*/ 345 h 1819"/>
                <a:gd name="T4" fmla="*/ 378 w 1839"/>
                <a:gd name="T5" fmla="*/ 451 h 1819"/>
                <a:gd name="T6" fmla="*/ 301 w 1839"/>
                <a:gd name="T7" fmla="*/ 585 h 1819"/>
                <a:gd name="T8" fmla="*/ 270 w 1839"/>
                <a:gd name="T9" fmla="*/ 732 h 1819"/>
                <a:gd name="T10" fmla="*/ 286 w 1839"/>
                <a:gd name="T11" fmla="*/ 881 h 1819"/>
                <a:gd name="T12" fmla="*/ 347 w 1839"/>
                <a:gd name="T13" fmla="*/ 1022 h 1819"/>
                <a:gd name="T14" fmla="*/ 455 w 1839"/>
                <a:gd name="T15" fmla="*/ 1140 h 1819"/>
                <a:gd name="T16" fmla="*/ 591 w 1839"/>
                <a:gd name="T17" fmla="*/ 1216 h 1819"/>
                <a:gd name="T18" fmla="*/ 740 w 1839"/>
                <a:gd name="T19" fmla="*/ 1246 h 1819"/>
                <a:gd name="T20" fmla="*/ 891 w 1839"/>
                <a:gd name="T21" fmla="*/ 1231 h 1819"/>
                <a:gd name="T22" fmla="*/ 1033 w 1839"/>
                <a:gd name="T23" fmla="*/ 1170 h 1819"/>
                <a:gd name="T24" fmla="*/ 1152 w 1839"/>
                <a:gd name="T25" fmla="*/ 1064 h 1819"/>
                <a:gd name="T26" fmla="*/ 1229 w 1839"/>
                <a:gd name="T27" fmla="*/ 930 h 1819"/>
                <a:gd name="T28" fmla="*/ 1260 w 1839"/>
                <a:gd name="T29" fmla="*/ 782 h 1819"/>
                <a:gd name="T30" fmla="*/ 1244 w 1839"/>
                <a:gd name="T31" fmla="*/ 633 h 1819"/>
                <a:gd name="T32" fmla="*/ 1183 w 1839"/>
                <a:gd name="T33" fmla="*/ 493 h 1819"/>
                <a:gd name="T34" fmla="*/ 1076 w 1839"/>
                <a:gd name="T35" fmla="*/ 375 h 1819"/>
                <a:gd name="T36" fmla="*/ 939 w 1839"/>
                <a:gd name="T37" fmla="*/ 299 h 1819"/>
                <a:gd name="T38" fmla="*/ 790 w 1839"/>
                <a:gd name="T39" fmla="*/ 268 h 1819"/>
                <a:gd name="T40" fmla="*/ 858 w 1839"/>
                <a:gd name="T41" fmla="*/ 6 h 1819"/>
                <a:gd name="T42" fmla="*/ 1038 w 1839"/>
                <a:gd name="T43" fmla="*/ 49 h 1819"/>
                <a:gd name="T44" fmla="*/ 1207 w 1839"/>
                <a:gd name="T45" fmla="*/ 138 h 1819"/>
                <a:gd name="T46" fmla="*/ 1350 w 1839"/>
                <a:gd name="T47" fmla="*/ 268 h 1819"/>
                <a:gd name="T48" fmla="*/ 1454 w 1839"/>
                <a:gd name="T49" fmla="*/ 425 h 1819"/>
                <a:gd name="T50" fmla="*/ 1513 w 1839"/>
                <a:gd name="T51" fmla="*/ 598 h 1819"/>
                <a:gd name="T52" fmla="*/ 1530 w 1839"/>
                <a:gd name="T53" fmla="*/ 778 h 1819"/>
                <a:gd name="T54" fmla="*/ 1502 w 1839"/>
                <a:gd name="T55" fmla="*/ 956 h 1819"/>
                <a:gd name="T56" fmla="*/ 1760 w 1839"/>
                <a:gd name="T57" fmla="*/ 1368 h 1819"/>
                <a:gd name="T58" fmla="*/ 1818 w 1839"/>
                <a:gd name="T59" fmla="*/ 1454 h 1819"/>
                <a:gd name="T60" fmla="*/ 1839 w 1839"/>
                <a:gd name="T61" fmla="*/ 1555 h 1819"/>
                <a:gd name="T62" fmla="*/ 1818 w 1839"/>
                <a:gd name="T63" fmla="*/ 1656 h 1819"/>
                <a:gd name="T64" fmla="*/ 1760 w 1839"/>
                <a:gd name="T65" fmla="*/ 1743 h 1819"/>
                <a:gd name="T66" fmla="*/ 1663 w 1839"/>
                <a:gd name="T67" fmla="*/ 1804 h 1819"/>
                <a:gd name="T68" fmla="*/ 1553 w 1839"/>
                <a:gd name="T69" fmla="*/ 1819 h 1819"/>
                <a:gd name="T70" fmla="*/ 1445 w 1839"/>
                <a:gd name="T71" fmla="*/ 1788 h 1819"/>
                <a:gd name="T72" fmla="*/ 1082 w 1839"/>
                <a:gd name="T73" fmla="*/ 1446 h 1819"/>
                <a:gd name="T74" fmla="*/ 907 w 1839"/>
                <a:gd name="T75" fmla="*/ 1501 h 1819"/>
                <a:gd name="T76" fmla="*/ 725 w 1839"/>
                <a:gd name="T77" fmla="*/ 1513 h 1819"/>
                <a:gd name="T78" fmla="*/ 545 w 1839"/>
                <a:gd name="T79" fmla="*/ 1482 h 1819"/>
                <a:gd name="T80" fmla="*/ 375 w 1839"/>
                <a:gd name="T81" fmla="*/ 1409 h 1819"/>
                <a:gd name="T82" fmla="*/ 224 w 1839"/>
                <a:gd name="T83" fmla="*/ 1293 h 1819"/>
                <a:gd name="T84" fmla="*/ 105 w 1839"/>
                <a:gd name="T85" fmla="*/ 1141 h 1819"/>
                <a:gd name="T86" fmla="*/ 30 w 1839"/>
                <a:gd name="T87" fmla="*/ 970 h 1819"/>
                <a:gd name="T88" fmla="*/ 0 w 1839"/>
                <a:gd name="T89" fmla="*/ 787 h 1819"/>
                <a:gd name="T90" fmla="*/ 15 w 1839"/>
                <a:gd name="T91" fmla="*/ 604 h 1819"/>
                <a:gd name="T92" fmla="*/ 74 w 1839"/>
                <a:gd name="T93" fmla="*/ 429 h 1819"/>
                <a:gd name="T94" fmla="*/ 179 w 1839"/>
                <a:gd name="T95" fmla="*/ 270 h 1819"/>
                <a:gd name="T96" fmla="*/ 323 w 1839"/>
                <a:gd name="T97" fmla="*/ 138 h 1819"/>
                <a:gd name="T98" fmla="*/ 491 w 1839"/>
                <a:gd name="T99" fmla="*/ 49 h 1819"/>
                <a:gd name="T100" fmla="*/ 672 w 1839"/>
                <a:gd name="T101" fmla="*/ 6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39" h="1819">
                  <a:moveTo>
                    <a:pt x="740" y="268"/>
                  </a:moveTo>
                  <a:lnTo>
                    <a:pt x="689" y="273"/>
                  </a:lnTo>
                  <a:lnTo>
                    <a:pt x="639" y="284"/>
                  </a:lnTo>
                  <a:lnTo>
                    <a:pt x="591" y="299"/>
                  </a:lnTo>
                  <a:lnTo>
                    <a:pt x="544" y="319"/>
                  </a:lnTo>
                  <a:lnTo>
                    <a:pt x="497" y="345"/>
                  </a:lnTo>
                  <a:lnTo>
                    <a:pt x="455" y="375"/>
                  </a:lnTo>
                  <a:lnTo>
                    <a:pt x="415" y="410"/>
                  </a:lnTo>
                  <a:lnTo>
                    <a:pt x="378" y="451"/>
                  </a:lnTo>
                  <a:lnTo>
                    <a:pt x="347" y="493"/>
                  </a:lnTo>
                  <a:lnTo>
                    <a:pt x="322" y="538"/>
                  </a:lnTo>
                  <a:lnTo>
                    <a:pt x="301" y="585"/>
                  </a:lnTo>
                  <a:lnTo>
                    <a:pt x="286" y="633"/>
                  </a:lnTo>
                  <a:lnTo>
                    <a:pt x="276" y="682"/>
                  </a:lnTo>
                  <a:lnTo>
                    <a:pt x="270" y="732"/>
                  </a:lnTo>
                  <a:lnTo>
                    <a:pt x="270" y="782"/>
                  </a:lnTo>
                  <a:lnTo>
                    <a:pt x="276" y="832"/>
                  </a:lnTo>
                  <a:lnTo>
                    <a:pt x="286" y="881"/>
                  </a:lnTo>
                  <a:lnTo>
                    <a:pt x="301" y="930"/>
                  </a:lnTo>
                  <a:lnTo>
                    <a:pt x="322" y="977"/>
                  </a:lnTo>
                  <a:lnTo>
                    <a:pt x="347" y="1022"/>
                  </a:lnTo>
                  <a:lnTo>
                    <a:pt x="378" y="1064"/>
                  </a:lnTo>
                  <a:lnTo>
                    <a:pt x="415" y="1104"/>
                  </a:lnTo>
                  <a:lnTo>
                    <a:pt x="455" y="1140"/>
                  </a:lnTo>
                  <a:lnTo>
                    <a:pt x="497" y="1170"/>
                  </a:lnTo>
                  <a:lnTo>
                    <a:pt x="544" y="1195"/>
                  </a:lnTo>
                  <a:lnTo>
                    <a:pt x="591" y="1216"/>
                  </a:lnTo>
                  <a:lnTo>
                    <a:pt x="639" y="1231"/>
                  </a:lnTo>
                  <a:lnTo>
                    <a:pt x="689" y="1241"/>
                  </a:lnTo>
                  <a:lnTo>
                    <a:pt x="740" y="1246"/>
                  </a:lnTo>
                  <a:lnTo>
                    <a:pt x="790" y="1246"/>
                  </a:lnTo>
                  <a:lnTo>
                    <a:pt x="841" y="1241"/>
                  </a:lnTo>
                  <a:lnTo>
                    <a:pt x="891" y="1231"/>
                  </a:lnTo>
                  <a:lnTo>
                    <a:pt x="939" y="1216"/>
                  </a:lnTo>
                  <a:lnTo>
                    <a:pt x="986" y="1195"/>
                  </a:lnTo>
                  <a:lnTo>
                    <a:pt x="1033" y="1170"/>
                  </a:lnTo>
                  <a:lnTo>
                    <a:pt x="1076" y="1140"/>
                  </a:lnTo>
                  <a:lnTo>
                    <a:pt x="1115" y="1104"/>
                  </a:lnTo>
                  <a:lnTo>
                    <a:pt x="1152" y="1064"/>
                  </a:lnTo>
                  <a:lnTo>
                    <a:pt x="1183" y="1022"/>
                  </a:lnTo>
                  <a:lnTo>
                    <a:pt x="1208" y="977"/>
                  </a:lnTo>
                  <a:lnTo>
                    <a:pt x="1229" y="930"/>
                  </a:lnTo>
                  <a:lnTo>
                    <a:pt x="1244" y="881"/>
                  </a:lnTo>
                  <a:lnTo>
                    <a:pt x="1254" y="832"/>
                  </a:lnTo>
                  <a:lnTo>
                    <a:pt x="1260" y="782"/>
                  </a:lnTo>
                  <a:lnTo>
                    <a:pt x="1260" y="732"/>
                  </a:lnTo>
                  <a:lnTo>
                    <a:pt x="1254" y="682"/>
                  </a:lnTo>
                  <a:lnTo>
                    <a:pt x="1244" y="633"/>
                  </a:lnTo>
                  <a:lnTo>
                    <a:pt x="1229" y="585"/>
                  </a:lnTo>
                  <a:lnTo>
                    <a:pt x="1208" y="538"/>
                  </a:lnTo>
                  <a:lnTo>
                    <a:pt x="1183" y="493"/>
                  </a:lnTo>
                  <a:lnTo>
                    <a:pt x="1152" y="451"/>
                  </a:lnTo>
                  <a:lnTo>
                    <a:pt x="1115" y="410"/>
                  </a:lnTo>
                  <a:lnTo>
                    <a:pt x="1076" y="375"/>
                  </a:lnTo>
                  <a:lnTo>
                    <a:pt x="1033" y="345"/>
                  </a:lnTo>
                  <a:lnTo>
                    <a:pt x="986" y="319"/>
                  </a:lnTo>
                  <a:lnTo>
                    <a:pt x="939" y="299"/>
                  </a:lnTo>
                  <a:lnTo>
                    <a:pt x="891" y="284"/>
                  </a:lnTo>
                  <a:lnTo>
                    <a:pt x="841" y="273"/>
                  </a:lnTo>
                  <a:lnTo>
                    <a:pt x="790" y="268"/>
                  </a:lnTo>
                  <a:lnTo>
                    <a:pt x="740" y="268"/>
                  </a:lnTo>
                  <a:close/>
                  <a:moveTo>
                    <a:pt x="796" y="0"/>
                  </a:moveTo>
                  <a:lnTo>
                    <a:pt x="858" y="6"/>
                  </a:lnTo>
                  <a:lnTo>
                    <a:pt x="919" y="16"/>
                  </a:lnTo>
                  <a:lnTo>
                    <a:pt x="980" y="30"/>
                  </a:lnTo>
                  <a:lnTo>
                    <a:pt x="1038" y="49"/>
                  </a:lnTo>
                  <a:lnTo>
                    <a:pt x="1097" y="74"/>
                  </a:lnTo>
                  <a:lnTo>
                    <a:pt x="1153" y="104"/>
                  </a:lnTo>
                  <a:lnTo>
                    <a:pt x="1207" y="138"/>
                  </a:lnTo>
                  <a:lnTo>
                    <a:pt x="1257" y="177"/>
                  </a:lnTo>
                  <a:lnTo>
                    <a:pt x="1306" y="221"/>
                  </a:lnTo>
                  <a:lnTo>
                    <a:pt x="1350" y="268"/>
                  </a:lnTo>
                  <a:lnTo>
                    <a:pt x="1390" y="319"/>
                  </a:lnTo>
                  <a:lnTo>
                    <a:pt x="1424" y="371"/>
                  </a:lnTo>
                  <a:lnTo>
                    <a:pt x="1454" y="425"/>
                  </a:lnTo>
                  <a:lnTo>
                    <a:pt x="1478" y="481"/>
                  </a:lnTo>
                  <a:lnTo>
                    <a:pt x="1498" y="539"/>
                  </a:lnTo>
                  <a:lnTo>
                    <a:pt x="1513" y="598"/>
                  </a:lnTo>
                  <a:lnTo>
                    <a:pt x="1523" y="658"/>
                  </a:lnTo>
                  <a:lnTo>
                    <a:pt x="1528" y="718"/>
                  </a:lnTo>
                  <a:lnTo>
                    <a:pt x="1530" y="778"/>
                  </a:lnTo>
                  <a:lnTo>
                    <a:pt x="1525" y="838"/>
                  </a:lnTo>
                  <a:lnTo>
                    <a:pt x="1516" y="898"/>
                  </a:lnTo>
                  <a:lnTo>
                    <a:pt x="1502" y="956"/>
                  </a:lnTo>
                  <a:lnTo>
                    <a:pt x="1483" y="1014"/>
                  </a:lnTo>
                  <a:lnTo>
                    <a:pt x="1460" y="1071"/>
                  </a:lnTo>
                  <a:lnTo>
                    <a:pt x="1760" y="1368"/>
                  </a:lnTo>
                  <a:lnTo>
                    <a:pt x="1784" y="1394"/>
                  </a:lnTo>
                  <a:lnTo>
                    <a:pt x="1803" y="1423"/>
                  </a:lnTo>
                  <a:lnTo>
                    <a:pt x="1818" y="1454"/>
                  </a:lnTo>
                  <a:lnTo>
                    <a:pt x="1830" y="1486"/>
                  </a:lnTo>
                  <a:lnTo>
                    <a:pt x="1837" y="1520"/>
                  </a:lnTo>
                  <a:lnTo>
                    <a:pt x="1839" y="1555"/>
                  </a:lnTo>
                  <a:lnTo>
                    <a:pt x="1837" y="1590"/>
                  </a:lnTo>
                  <a:lnTo>
                    <a:pt x="1830" y="1624"/>
                  </a:lnTo>
                  <a:lnTo>
                    <a:pt x="1818" y="1656"/>
                  </a:lnTo>
                  <a:lnTo>
                    <a:pt x="1803" y="1687"/>
                  </a:lnTo>
                  <a:lnTo>
                    <a:pt x="1784" y="1716"/>
                  </a:lnTo>
                  <a:lnTo>
                    <a:pt x="1760" y="1743"/>
                  </a:lnTo>
                  <a:lnTo>
                    <a:pt x="1730" y="1768"/>
                  </a:lnTo>
                  <a:lnTo>
                    <a:pt x="1698" y="1788"/>
                  </a:lnTo>
                  <a:lnTo>
                    <a:pt x="1663" y="1804"/>
                  </a:lnTo>
                  <a:lnTo>
                    <a:pt x="1626" y="1815"/>
                  </a:lnTo>
                  <a:lnTo>
                    <a:pt x="1590" y="1819"/>
                  </a:lnTo>
                  <a:lnTo>
                    <a:pt x="1553" y="1819"/>
                  </a:lnTo>
                  <a:lnTo>
                    <a:pt x="1515" y="1815"/>
                  </a:lnTo>
                  <a:lnTo>
                    <a:pt x="1479" y="1804"/>
                  </a:lnTo>
                  <a:lnTo>
                    <a:pt x="1445" y="1788"/>
                  </a:lnTo>
                  <a:lnTo>
                    <a:pt x="1412" y="1768"/>
                  </a:lnTo>
                  <a:lnTo>
                    <a:pt x="1382" y="1743"/>
                  </a:lnTo>
                  <a:lnTo>
                    <a:pt x="1082" y="1446"/>
                  </a:lnTo>
                  <a:lnTo>
                    <a:pt x="1025" y="1469"/>
                  </a:lnTo>
                  <a:lnTo>
                    <a:pt x="967" y="1487"/>
                  </a:lnTo>
                  <a:lnTo>
                    <a:pt x="907" y="1501"/>
                  </a:lnTo>
                  <a:lnTo>
                    <a:pt x="847" y="1509"/>
                  </a:lnTo>
                  <a:lnTo>
                    <a:pt x="786" y="1514"/>
                  </a:lnTo>
                  <a:lnTo>
                    <a:pt x="725" y="1513"/>
                  </a:lnTo>
                  <a:lnTo>
                    <a:pt x="665" y="1508"/>
                  </a:lnTo>
                  <a:lnTo>
                    <a:pt x="604" y="1497"/>
                  </a:lnTo>
                  <a:lnTo>
                    <a:pt x="545" y="1482"/>
                  </a:lnTo>
                  <a:lnTo>
                    <a:pt x="486" y="1462"/>
                  </a:lnTo>
                  <a:lnTo>
                    <a:pt x="430" y="1438"/>
                  </a:lnTo>
                  <a:lnTo>
                    <a:pt x="375" y="1409"/>
                  </a:lnTo>
                  <a:lnTo>
                    <a:pt x="322" y="1375"/>
                  </a:lnTo>
                  <a:lnTo>
                    <a:pt x="271" y="1336"/>
                  </a:lnTo>
                  <a:lnTo>
                    <a:pt x="224" y="1293"/>
                  </a:lnTo>
                  <a:lnTo>
                    <a:pt x="179" y="1244"/>
                  </a:lnTo>
                  <a:lnTo>
                    <a:pt x="139" y="1194"/>
                  </a:lnTo>
                  <a:lnTo>
                    <a:pt x="105" y="1141"/>
                  </a:lnTo>
                  <a:lnTo>
                    <a:pt x="75" y="1085"/>
                  </a:lnTo>
                  <a:lnTo>
                    <a:pt x="50" y="1027"/>
                  </a:lnTo>
                  <a:lnTo>
                    <a:pt x="30" y="970"/>
                  </a:lnTo>
                  <a:lnTo>
                    <a:pt x="15" y="910"/>
                  </a:lnTo>
                  <a:lnTo>
                    <a:pt x="5" y="849"/>
                  </a:lnTo>
                  <a:lnTo>
                    <a:pt x="0" y="787"/>
                  </a:lnTo>
                  <a:lnTo>
                    <a:pt x="0" y="726"/>
                  </a:lnTo>
                  <a:lnTo>
                    <a:pt x="5" y="665"/>
                  </a:lnTo>
                  <a:lnTo>
                    <a:pt x="15" y="604"/>
                  </a:lnTo>
                  <a:lnTo>
                    <a:pt x="30" y="545"/>
                  </a:lnTo>
                  <a:lnTo>
                    <a:pt x="50" y="487"/>
                  </a:lnTo>
                  <a:lnTo>
                    <a:pt x="74" y="429"/>
                  </a:lnTo>
                  <a:lnTo>
                    <a:pt x="104" y="374"/>
                  </a:lnTo>
                  <a:lnTo>
                    <a:pt x="139" y="321"/>
                  </a:lnTo>
                  <a:lnTo>
                    <a:pt x="179" y="270"/>
                  </a:lnTo>
                  <a:lnTo>
                    <a:pt x="223" y="222"/>
                  </a:lnTo>
                  <a:lnTo>
                    <a:pt x="271" y="177"/>
                  </a:lnTo>
                  <a:lnTo>
                    <a:pt x="323" y="138"/>
                  </a:lnTo>
                  <a:lnTo>
                    <a:pt x="377" y="104"/>
                  </a:lnTo>
                  <a:lnTo>
                    <a:pt x="433" y="74"/>
                  </a:lnTo>
                  <a:lnTo>
                    <a:pt x="491" y="49"/>
                  </a:lnTo>
                  <a:lnTo>
                    <a:pt x="550" y="30"/>
                  </a:lnTo>
                  <a:lnTo>
                    <a:pt x="611" y="16"/>
                  </a:lnTo>
                  <a:lnTo>
                    <a:pt x="672" y="6"/>
                  </a:lnTo>
                  <a:lnTo>
                    <a:pt x="734" y="0"/>
                  </a:lnTo>
                  <a:lnTo>
                    <a:pt x="79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5" name="Freeform 591">
              <a:extLst>
                <a:ext uri="{FF2B5EF4-FFF2-40B4-BE49-F238E27FC236}">
                  <a16:creationId xmlns:a16="http://schemas.microsoft.com/office/drawing/2014/main" id="{26A92C52-B02A-A320-3CE3-CA9BA1B2F4C0}"/>
                </a:ext>
              </a:extLst>
            </p:cNvPr>
            <p:cNvSpPr>
              <a:spLocks/>
            </p:cNvSpPr>
            <p:nvPr/>
          </p:nvSpPr>
          <p:spPr bwMode="auto">
            <a:xfrm>
              <a:off x="1204913" y="-1346200"/>
              <a:ext cx="374650" cy="474663"/>
            </a:xfrm>
            <a:custGeom>
              <a:avLst/>
              <a:gdLst>
                <a:gd name="T0" fmla="*/ 503 w 1655"/>
                <a:gd name="T1" fmla="*/ 30 h 2089"/>
                <a:gd name="T2" fmla="*/ 679 w 1655"/>
                <a:gd name="T3" fmla="*/ 255 h 2089"/>
                <a:gd name="T4" fmla="*/ 922 w 1655"/>
                <a:gd name="T5" fmla="*/ 543 h 2089"/>
                <a:gd name="T6" fmla="*/ 1053 w 1655"/>
                <a:gd name="T7" fmla="*/ 442 h 2089"/>
                <a:gd name="T8" fmla="*/ 1370 w 1655"/>
                <a:gd name="T9" fmla="*/ 402 h 2089"/>
                <a:gd name="T10" fmla="*/ 1470 w 1655"/>
                <a:gd name="T11" fmla="*/ 566 h 2089"/>
                <a:gd name="T12" fmla="*/ 1548 w 1655"/>
                <a:gd name="T13" fmla="*/ 743 h 2089"/>
                <a:gd name="T14" fmla="*/ 1606 w 1655"/>
                <a:gd name="T15" fmla="*/ 929 h 2089"/>
                <a:gd name="T16" fmla="*/ 1643 w 1655"/>
                <a:gd name="T17" fmla="*/ 1125 h 2089"/>
                <a:gd name="T18" fmla="*/ 1655 w 1655"/>
                <a:gd name="T19" fmla="*/ 1326 h 2089"/>
                <a:gd name="T20" fmla="*/ 1643 w 1655"/>
                <a:gd name="T21" fmla="*/ 1530 h 2089"/>
                <a:gd name="T22" fmla="*/ 1605 w 1655"/>
                <a:gd name="T23" fmla="*/ 1725 h 2089"/>
                <a:gd name="T24" fmla="*/ 1546 w 1655"/>
                <a:gd name="T25" fmla="*/ 1913 h 2089"/>
                <a:gd name="T26" fmla="*/ 1466 w 1655"/>
                <a:gd name="T27" fmla="*/ 2089 h 2089"/>
                <a:gd name="T28" fmla="*/ 1480 w 1655"/>
                <a:gd name="T29" fmla="*/ 1951 h 2089"/>
                <a:gd name="T30" fmla="*/ 1471 w 1655"/>
                <a:gd name="T31" fmla="*/ 1814 h 2089"/>
                <a:gd name="T32" fmla="*/ 1440 w 1655"/>
                <a:gd name="T33" fmla="*/ 1680 h 2089"/>
                <a:gd name="T34" fmla="*/ 1389 w 1655"/>
                <a:gd name="T35" fmla="*/ 1552 h 2089"/>
                <a:gd name="T36" fmla="*/ 1318 w 1655"/>
                <a:gd name="T37" fmla="*/ 1433 h 2089"/>
                <a:gd name="T38" fmla="*/ 1225 w 1655"/>
                <a:gd name="T39" fmla="*/ 1325 h 2089"/>
                <a:gd name="T40" fmla="*/ 1120 w 1655"/>
                <a:gd name="T41" fmla="*/ 1237 h 2089"/>
                <a:gd name="T42" fmla="*/ 1004 w 1655"/>
                <a:gd name="T43" fmla="*/ 1166 h 2089"/>
                <a:gd name="T44" fmla="*/ 878 w 1655"/>
                <a:gd name="T45" fmla="*/ 1115 h 2089"/>
                <a:gd name="T46" fmla="*/ 746 w 1655"/>
                <a:gd name="T47" fmla="*/ 1083 h 2089"/>
                <a:gd name="T48" fmla="*/ 607 w 1655"/>
                <a:gd name="T49" fmla="*/ 1072 h 2089"/>
                <a:gd name="T50" fmla="*/ 456 w 1655"/>
                <a:gd name="T51" fmla="*/ 1085 h 2089"/>
                <a:gd name="T52" fmla="*/ 311 w 1655"/>
                <a:gd name="T53" fmla="*/ 1123 h 2089"/>
                <a:gd name="T54" fmla="*/ 175 w 1655"/>
                <a:gd name="T55" fmla="*/ 1186 h 2089"/>
                <a:gd name="T56" fmla="*/ 648 w 1655"/>
                <a:gd name="T57" fmla="*/ 815 h 2089"/>
                <a:gd name="T58" fmla="*/ 824 w 1655"/>
                <a:gd name="T59" fmla="*/ 757 h 2089"/>
                <a:gd name="T60" fmla="*/ 549 w 1655"/>
                <a:gd name="T61" fmla="*/ 408 h 2089"/>
                <a:gd name="T62" fmla="*/ 370 w 1655"/>
                <a:gd name="T63" fmla="*/ 368 h 2089"/>
                <a:gd name="T64" fmla="*/ 192 w 1655"/>
                <a:gd name="T65" fmla="*/ 521 h 2089"/>
                <a:gd name="T66" fmla="*/ 0 w 1655"/>
                <a:gd name="T67" fmla="*/ 377 h 2089"/>
                <a:gd name="T68" fmla="*/ 182 w 1655"/>
                <a:gd name="T69" fmla="*/ 152 h 2089"/>
                <a:gd name="T70" fmla="*/ 315 w 1655"/>
                <a:gd name="T71" fmla="*/ 290 h 2089"/>
                <a:gd name="T72" fmla="*/ 488 w 1655"/>
                <a:gd name="T73" fmla="*/ 353 h 2089"/>
                <a:gd name="T74" fmla="*/ 497 w 1655"/>
                <a:gd name="T75" fmla="*/ 221 h 2089"/>
                <a:gd name="T76" fmla="*/ 346 w 1655"/>
                <a:gd name="T77" fmla="*/ 0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5" h="2089">
                  <a:moveTo>
                    <a:pt x="346" y="0"/>
                  </a:moveTo>
                  <a:lnTo>
                    <a:pt x="503" y="30"/>
                  </a:lnTo>
                  <a:lnTo>
                    <a:pt x="638" y="150"/>
                  </a:lnTo>
                  <a:lnTo>
                    <a:pt x="679" y="255"/>
                  </a:lnTo>
                  <a:lnTo>
                    <a:pt x="709" y="354"/>
                  </a:lnTo>
                  <a:lnTo>
                    <a:pt x="922" y="543"/>
                  </a:lnTo>
                  <a:lnTo>
                    <a:pt x="977" y="561"/>
                  </a:lnTo>
                  <a:lnTo>
                    <a:pt x="1053" y="442"/>
                  </a:lnTo>
                  <a:lnTo>
                    <a:pt x="1321" y="418"/>
                  </a:lnTo>
                  <a:lnTo>
                    <a:pt x="1370" y="402"/>
                  </a:lnTo>
                  <a:lnTo>
                    <a:pt x="1422" y="482"/>
                  </a:lnTo>
                  <a:lnTo>
                    <a:pt x="1470" y="566"/>
                  </a:lnTo>
                  <a:lnTo>
                    <a:pt x="1511" y="654"/>
                  </a:lnTo>
                  <a:lnTo>
                    <a:pt x="1548" y="743"/>
                  </a:lnTo>
                  <a:lnTo>
                    <a:pt x="1580" y="835"/>
                  </a:lnTo>
                  <a:lnTo>
                    <a:pt x="1606" y="929"/>
                  </a:lnTo>
                  <a:lnTo>
                    <a:pt x="1627" y="1025"/>
                  </a:lnTo>
                  <a:lnTo>
                    <a:pt x="1643" y="1125"/>
                  </a:lnTo>
                  <a:lnTo>
                    <a:pt x="1651" y="1225"/>
                  </a:lnTo>
                  <a:lnTo>
                    <a:pt x="1655" y="1326"/>
                  </a:lnTo>
                  <a:lnTo>
                    <a:pt x="1651" y="1429"/>
                  </a:lnTo>
                  <a:lnTo>
                    <a:pt x="1643" y="1530"/>
                  </a:lnTo>
                  <a:lnTo>
                    <a:pt x="1627" y="1628"/>
                  </a:lnTo>
                  <a:lnTo>
                    <a:pt x="1605" y="1725"/>
                  </a:lnTo>
                  <a:lnTo>
                    <a:pt x="1579" y="1820"/>
                  </a:lnTo>
                  <a:lnTo>
                    <a:pt x="1546" y="1913"/>
                  </a:lnTo>
                  <a:lnTo>
                    <a:pt x="1508" y="2002"/>
                  </a:lnTo>
                  <a:lnTo>
                    <a:pt x="1466" y="2089"/>
                  </a:lnTo>
                  <a:lnTo>
                    <a:pt x="1475" y="2021"/>
                  </a:lnTo>
                  <a:lnTo>
                    <a:pt x="1480" y="1951"/>
                  </a:lnTo>
                  <a:lnTo>
                    <a:pt x="1477" y="1882"/>
                  </a:lnTo>
                  <a:lnTo>
                    <a:pt x="1471" y="1814"/>
                  </a:lnTo>
                  <a:lnTo>
                    <a:pt x="1457" y="1746"/>
                  </a:lnTo>
                  <a:lnTo>
                    <a:pt x="1440" y="1680"/>
                  </a:lnTo>
                  <a:lnTo>
                    <a:pt x="1418" y="1615"/>
                  </a:lnTo>
                  <a:lnTo>
                    <a:pt x="1389" y="1552"/>
                  </a:lnTo>
                  <a:lnTo>
                    <a:pt x="1356" y="1491"/>
                  </a:lnTo>
                  <a:lnTo>
                    <a:pt x="1318" y="1433"/>
                  </a:lnTo>
                  <a:lnTo>
                    <a:pt x="1274" y="1378"/>
                  </a:lnTo>
                  <a:lnTo>
                    <a:pt x="1225" y="1325"/>
                  </a:lnTo>
                  <a:lnTo>
                    <a:pt x="1174" y="1279"/>
                  </a:lnTo>
                  <a:lnTo>
                    <a:pt x="1120" y="1237"/>
                  </a:lnTo>
                  <a:lnTo>
                    <a:pt x="1063" y="1199"/>
                  </a:lnTo>
                  <a:lnTo>
                    <a:pt x="1004" y="1166"/>
                  </a:lnTo>
                  <a:lnTo>
                    <a:pt x="942" y="1138"/>
                  </a:lnTo>
                  <a:lnTo>
                    <a:pt x="878" y="1115"/>
                  </a:lnTo>
                  <a:lnTo>
                    <a:pt x="813" y="1096"/>
                  </a:lnTo>
                  <a:lnTo>
                    <a:pt x="746" y="1083"/>
                  </a:lnTo>
                  <a:lnTo>
                    <a:pt x="676" y="1076"/>
                  </a:lnTo>
                  <a:lnTo>
                    <a:pt x="607" y="1072"/>
                  </a:lnTo>
                  <a:lnTo>
                    <a:pt x="531" y="1076"/>
                  </a:lnTo>
                  <a:lnTo>
                    <a:pt x="456" y="1085"/>
                  </a:lnTo>
                  <a:lnTo>
                    <a:pt x="382" y="1102"/>
                  </a:lnTo>
                  <a:lnTo>
                    <a:pt x="311" y="1123"/>
                  </a:lnTo>
                  <a:lnTo>
                    <a:pt x="241" y="1152"/>
                  </a:lnTo>
                  <a:lnTo>
                    <a:pt x="175" y="1186"/>
                  </a:lnTo>
                  <a:lnTo>
                    <a:pt x="370" y="954"/>
                  </a:lnTo>
                  <a:lnTo>
                    <a:pt x="648" y="815"/>
                  </a:lnTo>
                  <a:lnTo>
                    <a:pt x="810" y="836"/>
                  </a:lnTo>
                  <a:lnTo>
                    <a:pt x="824" y="757"/>
                  </a:lnTo>
                  <a:lnTo>
                    <a:pt x="625" y="558"/>
                  </a:lnTo>
                  <a:lnTo>
                    <a:pt x="549" y="408"/>
                  </a:lnTo>
                  <a:lnTo>
                    <a:pt x="438" y="408"/>
                  </a:lnTo>
                  <a:lnTo>
                    <a:pt x="370" y="368"/>
                  </a:lnTo>
                  <a:lnTo>
                    <a:pt x="223" y="346"/>
                  </a:lnTo>
                  <a:lnTo>
                    <a:pt x="192" y="521"/>
                  </a:lnTo>
                  <a:lnTo>
                    <a:pt x="13" y="486"/>
                  </a:lnTo>
                  <a:lnTo>
                    <a:pt x="0" y="377"/>
                  </a:lnTo>
                  <a:lnTo>
                    <a:pt x="137" y="346"/>
                  </a:lnTo>
                  <a:lnTo>
                    <a:pt x="182" y="152"/>
                  </a:lnTo>
                  <a:lnTo>
                    <a:pt x="318" y="208"/>
                  </a:lnTo>
                  <a:lnTo>
                    <a:pt x="315" y="290"/>
                  </a:lnTo>
                  <a:lnTo>
                    <a:pt x="419" y="333"/>
                  </a:lnTo>
                  <a:lnTo>
                    <a:pt x="488" y="353"/>
                  </a:lnTo>
                  <a:lnTo>
                    <a:pt x="573" y="309"/>
                  </a:lnTo>
                  <a:lnTo>
                    <a:pt x="497" y="221"/>
                  </a:lnTo>
                  <a:lnTo>
                    <a:pt x="343" y="71"/>
                  </a:lnTo>
                  <a:lnTo>
                    <a:pt x="3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6" name="Freeform 592">
              <a:extLst>
                <a:ext uri="{FF2B5EF4-FFF2-40B4-BE49-F238E27FC236}">
                  <a16:creationId xmlns:a16="http://schemas.microsoft.com/office/drawing/2014/main" id="{89A8F522-84C2-7FEE-09E5-BA12A52D4930}"/>
                </a:ext>
              </a:extLst>
            </p:cNvPr>
            <p:cNvSpPr>
              <a:spLocks/>
            </p:cNvSpPr>
            <p:nvPr/>
          </p:nvSpPr>
          <p:spPr bwMode="auto">
            <a:xfrm>
              <a:off x="1160463" y="-1065213"/>
              <a:ext cx="52388" cy="44450"/>
            </a:xfrm>
            <a:custGeom>
              <a:avLst/>
              <a:gdLst>
                <a:gd name="T0" fmla="*/ 130 w 229"/>
                <a:gd name="T1" fmla="*/ 0 h 197"/>
                <a:gd name="T2" fmla="*/ 229 w 229"/>
                <a:gd name="T3" fmla="*/ 45 h 197"/>
                <a:gd name="T4" fmla="*/ 205 w 229"/>
                <a:gd name="T5" fmla="*/ 66 h 197"/>
                <a:gd name="T6" fmla="*/ 182 w 229"/>
                <a:gd name="T7" fmla="*/ 89 h 197"/>
                <a:gd name="T8" fmla="*/ 162 w 229"/>
                <a:gd name="T9" fmla="*/ 109 h 197"/>
                <a:gd name="T10" fmla="*/ 143 w 229"/>
                <a:gd name="T11" fmla="*/ 131 h 197"/>
                <a:gd name="T12" fmla="*/ 89 w 229"/>
                <a:gd name="T13" fmla="*/ 132 h 197"/>
                <a:gd name="T14" fmla="*/ 32 w 229"/>
                <a:gd name="T15" fmla="*/ 197 h 197"/>
                <a:gd name="T16" fmla="*/ 0 w 229"/>
                <a:gd name="T17" fmla="*/ 61 h 197"/>
                <a:gd name="T18" fmla="*/ 130 w 229"/>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97">
                  <a:moveTo>
                    <a:pt x="130" y="0"/>
                  </a:moveTo>
                  <a:lnTo>
                    <a:pt x="229" y="45"/>
                  </a:lnTo>
                  <a:lnTo>
                    <a:pt x="205" y="66"/>
                  </a:lnTo>
                  <a:lnTo>
                    <a:pt x="182" y="89"/>
                  </a:lnTo>
                  <a:lnTo>
                    <a:pt x="162" y="109"/>
                  </a:lnTo>
                  <a:lnTo>
                    <a:pt x="143" y="131"/>
                  </a:lnTo>
                  <a:lnTo>
                    <a:pt x="89" y="132"/>
                  </a:lnTo>
                  <a:lnTo>
                    <a:pt x="32" y="197"/>
                  </a:lnTo>
                  <a:lnTo>
                    <a:pt x="0" y="61"/>
                  </a:lnTo>
                  <a:lnTo>
                    <a:pt x="1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7" name="Freeform 593">
              <a:extLst>
                <a:ext uri="{FF2B5EF4-FFF2-40B4-BE49-F238E27FC236}">
                  <a16:creationId xmlns:a16="http://schemas.microsoft.com/office/drawing/2014/main" id="{4B353756-06CE-98A6-C52D-1149979D1A61}"/>
                </a:ext>
              </a:extLst>
            </p:cNvPr>
            <p:cNvSpPr>
              <a:spLocks/>
            </p:cNvSpPr>
            <p:nvPr/>
          </p:nvSpPr>
          <p:spPr bwMode="auto">
            <a:xfrm>
              <a:off x="1289050" y="-714375"/>
              <a:ext cx="92075" cy="34925"/>
            </a:xfrm>
            <a:custGeom>
              <a:avLst/>
              <a:gdLst>
                <a:gd name="T0" fmla="*/ 404 w 404"/>
                <a:gd name="T1" fmla="*/ 0 h 154"/>
                <a:gd name="T2" fmla="*/ 327 w 404"/>
                <a:gd name="T3" fmla="*/ 38 h 154"/>
                <a:gd name="T4" fmla="*/ 249 w 404"/>
                <a:gd name="T5" fmla="*/ 73 h 154"/>
                <a:gd name="T6" fmla="*/ 168 w 404"/>
                <a:gd name="T7" fmla="*/ 105 h 154"/>
                <a:gd name="T8" fmla="*/ 85 w 404"/>
                <a:gd name="T9" fmla="*/ 131 h 154"/>
                <a:gd name="T10" fmla="*/ 0 w 404"/>
                <a:gd name="T11" fmla="*/ 154 h 154"/>
                <a:gd name="T12" fmla="*/ 31 w 404"/>
                <a:gd name="T13" fmla="*/ 44 h 154"/>
                <a:gd name="T14" fmla="*/ 92 w 404"/>
                <a:gd name="T15" fmla="*/ 5 h 154"/>
                <a:gd name="T16" fmla="*/ 163 w 404"/>
                <a:gd name="T17" fmla="*/ 13 h 154"/>
                <a:gd name="T18" fmla="*/ 236 w 404"/>
                <a:gd name="T19" fmla="*/ 17 h 154"/>
                <a:gd name="T20" fmla="*/ 292 w 404"/>
                <a:gd name="T21" fmla="*/ 14 h 154"/>
                <a:gd name="T22" fmla="*/ 348 w 404"/>
                <a:gd name="T23" fmla="*/ 9 h 154"/>
                <a:gd name="T24" fmla="*/ 404 w 404"/>
                <a:gd name="T2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4" h="154">
                  <a:moveTo>
                    <a:pt x="404" y="0"/>
                  </a:moveTo>
                  <a:lnTo>
                    <a:pt x="327" y="38"/>
                  </a:lnTo>
                  <a:lnTo>
                    <a:pt x="249" y="73"/>
                  </a:lnTo>
                  <a:lnTo>
                    <a:pt x="168" y="105"/>
                  </a:lnTo>
                  <a:lnTo>
                    <a:pt x="85" y="131"/>
                  </a:lnTo>
                  <a:lnTo>
                    <a:pt x="0" y="154"/>
                  </a:lnTo>
                  <a:lnTo>
                    <a:pt x="31" y="44"/>
                  </a:lnTo>
                  <a:lnTo>
                    <a:pt x="92" y="5"/>
                  </a:lnTo>
                  <a:lnTo>
                    <a:pt x="163" y="13"/>
                  </a:lnTo>
                  <a:lnTo>
                    <a:pt x="236" y="17"/>
                  </a:lnTo>
                  <a:lnTo>
                    <a:pt x="292" y="14"/>
                  </a:lnTo>
                  <a:lnTo>
                    <a:pt x="348" y="9"/>
                  </a:lnTo>
                  <a:lnTo>
                    <a:pt x="40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8" name="Freeform 594">
              <a:extLst>
                <a:ext uri="{FF2B5EF4-FFF2-40B4-BE49-F238E27FC236}">
                  <a16:creationId xmlns:a16="http://schemas.microsoft.com/office/drawing/2014/main" id="{2D90E72F-B169-DB51-9C32-5A363339E073}"/>
                </a:ext>
              </a:extLst>
            </p:cNvPr>
            <p:cNvSpPr>
              <a:spLocks/>
            </p:cNvSpPr>
            <p:nvPr/>
          </p:nvSpPr>
          <p:spPr bwMode="auto">
            <a:xfrm>
              <a:off x="819150" y="-1241425"/>
              <a:ext cx="428625" cy="573088"/>
            </a:xfrm>
            <a:custGeom>
              <a:avLst/>
              <a:gdLst>
                <a:gd name="T0" fmla="*/ 230 w 1890"/>
                <a:gd name="T1" fmla="*/ 95 h 2526"/>
                <a:gd name="T2" fmla="*/ 513 w 1890"/>
                <a:gd name="T3" fmla="*/ 157 h 2526"/>
                <a:gd name="T4" fmla="*/ 969 w 1890"/>
                <a:gd name="T5" fmla="*/ 390 h 2526"/>
                <a:gd name="T6" fmla="*/ 1211 w 1890"/>
                <a:gd name="T7" fmla="*/ 979 h 2526"/>
                <a:gd name="T8" fmla="*/ 1251 w 1890"/>
                <a:gd name="T9" fmla="*/ 864 h 2526"/>
                <a:gd name="T10" fmla="*/ 1524 w 1890"/>
                <a:gd name="T11" fmla="*/ 1097 h 2526"/>
                <a:gd name="T12" fmla="*/ 1475 w 1890"/>
                <a:gd name="T13" fmla="*/ 1216 h 2526"/>
                <a:gd name="T14" fmla="*/ 1444 w 1890"/>
                <a:gd name="T15" fmla="*/ 1344 h 2526"/>
                <a:gd name="T16" fmla="*/ 1434 w 1890"/>
                <a:gd name="T17" fmla="*/ 1476 h 2526"/>
                <a:gd name="T18" fmla="*/ 1445 w 1890"/>
                <a:gd name="T19" fmla="*/ 1613 h 2526"/>
                <a:gd name="T20" fmla="*/ 1477 w 1890"/>
                <a:gd name="T21" fmla="*/ 1745 h 2526"/>
                <a:gd name="T22" fmla="*/ 1529 w 1890"/>
                <a:gd name="T23" fmla="*/ 1870 h 2526"/>
                <a:gd name="T24" fmla="*/ 1601 w 1890"/>
                <a:gd name="T25" fmla="*/ 1984 h 2526"/>
                <a:gd name="T26" fmla="*/ 1691 w 1890"/>
                <a:gd name="T27" fmla="*/ 2089 h 2526"/>
                <a:gd name="T28" fmla="*/ 1786 w 1890"/>
                <a:gd name="T29" fmla="*/ 2170 h 2526"/>
                <a:gd name="T30" fmla="*/ 1890 w 1890"/>
                <a:gd name="T31" fmla="*/ 2236 h 2526"/>
                <a:gd name="T32" fmla="*/ 1880 w 1890"/>
                <a:gd name="T33" fmla="*/ 2274 h 2526"/>
                <a:gd name="T34" fmla="*/ 1874 w 1890"/>
                <a:gd name="T35" fmla="*/ 2300 h 2526"/>
                <a:gd name="T36" fmla="*/ 1872 w 1890"/>
                <a:gd name="T37" fmla="*/ 2310 h 2526"/>
                <a:gd name="T38" fmla="*/ 1820 w 1890"/>
                <a:gd name="T39" fmla="*/ 2519 h 2526"/>
                <a:gd name="T40" fmla="*/ 1679 w 1890"/>
                <a:gd name="T41" fmla="*/ 2526 h 2526"/>
                <a:gd name="T42" fmla="*/ 1468 w 1890"/>
                <a:gd name="T43" fmla="*/ 2513 h 2526"/>
                <a:gd name="T44" fmla="*/ 1266 w 1890"/>
                <a:gd name="T45" fmla="*/ 2475 h 2526"/>
                <a:gd name="T46" fmla="*/ 1072 w 1890"/>
                <a:gd name="T47" fmla="*/ 2414 h 2526"/>
                <a:gd name="T48" fmla="*/ 889 w 1890"/>
                <a:gd name="T49" fmla="*/ 2331 h 2526"/>
                <a:gd name="T50" fmla="*/ 719 w 1890"/>
                <a:gd name="T51" fmla="*/ 2228 h 2526"/>
                <a:gd name="T52" fmla="*/ 564 w 1890"/>
                <a:gd name="T53" fmla="*/ 2106 h 2526"/>
                <a:gd name="T54" fmla="*/ 424 w 1890"/>
                <a:gd name="T55" fmla="*/ 1968 h 2526"/>
                <a:gd name="T56" fmla="*/ 301 w 1890"/>
                <a:gd name="T57" fmla="*/ 1814 h 2526"/>
                <a:gd name="T58" fmla="*/ 197 w 1890"/>
                <a:gd name="T59" fmla="*/ 1645 h 2526"/>
                <a:gd name="T60" fmla="*/ 113 w 1890"/>
                <a:gd name="T61" fmla="*/ 1465 h 2526"/>
                <a:gd name="T62" fmla="*/ 52 w 1890"/>
                <a:gd name="T63" fmla="*/ 1273 h 2526"/>
                <a:gd name="T64" fmla="*/ 13 w 1890"/>
                <a:gd name="T65" fmla="*/ 1073 h 2526"/>
                <a:gd name="T66" fmla="*/ 0 w 1890"/>
                <a:gd name="T67" fmla="*/ 864 h 2526"/>
                <a:gd name="T68" fmla="*/ 12 w 1890"/>
                <a:gd name="T69" fmla="*/ 664 h 2526"/>
                <a:gd name="T70" fmla="*/ 48 w 1890"/>
                <a:gd name="T71" fmla="*/ 471 h 2526"/>
                <a:gd name="T72" fmla="*/ 106 w 1890"/>
                <a:gd name="T73" fmla="*/ 285 h 2526"/>
                <a:gd name="T74" fmla="*/ 184 w 1890"/>
                <a:gd name="T75" fmla="*/ 111 h 2526"/>
                <a:gd name="T76" fmla="*/ 351 w 1890"/>
                <a:gd name="T77" fmla="*/ 0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0" h="2526">
                  <a:moveTo>
                    <a:pt x="351" y="0"/>
                  </a:moveTo>
                  <a:lnTo>
                    <a:pt x="230" y="95"/>
                  </a:lnTo>
                  <a:lnTo>
                    <a:pt x="325" y="157"/>
                  </a:lnTo>
                  <a:lnTo>
                    <a:pt x="513" y="157"/>
                  </a:lnTo>
                  <a:lnTo>
                    <a:pt x="794" y="107"/>
                  </a:lnTo>
                  <a:lnTo>
                    <a:pt x="969" y="390"/>
                  </a:lnTo>
                  <a:lnTo>
                    <a:pt x="969" y="656"/>
                  </a:lnTo>
                  <a:lnTo>
                    <a:pt x="1211" y="979"/>
                  </a:lnTo>
                  <a:lnTo>
                    <a:pt x="1251" y="979"/>
                  </a:lnTo>
                  <a:lnTo>
                    <a:pt x="1251" y="864"/>
                  </a:lnTo>
                  <a:lnTo>
                    <a:pt x="1344" y="1056"/>
                  </a:lnTo>
                  <a:lnTo>
                    <a:pt x="1524" y="1097"/>
                  </a:lnTo>
                  <a:lnTo>
                    <a:pt x="1497" y="1155"/>
                  </a:lnTo>
                  <a:lnTo>
                    <a:pt x="1475" y="1216"/>
                  </a:lnTo>
                  <a:lnTo>
                    <a:pt x="1457" y="1280"/>
                  </a:lnTo>
                  <a:lnTo>
                    <a:pt x="1444" y="1344"/>
                  </a:lnTo>
                  <a:lnTo>
                    <a:pt x="1436" y="1409"/>
                  </a:lnTo>
                  <a:lnTo>
                    <a:pt x="1434" y="1476"/>
                  </a:lnTo>
                  <a:lnTo>
                    <a:pt x="1436" y="1546"/>
                  </a:lnTo>
                  <a:lnTo>
                    <a:pt x="1445" y="1613"/>
                  </a:lnTo>
                  <a:lnTo>
                    <a:pt x="1459" y="1680"/>
                  </a:lnTo>
                  <a:lnTo>
                    <a:pt x="1477" y="1745"/>
                  </a:lnTo>
                  <a:lnTo>
                    <a:pt x="1500" y="1807"/>
                  </a:lnTo>
                  <a:lnTo>
                    <a:pt x="1529" y="1870"/>
                  </a:lnTo>
                  <a:lnTo>
                    <a:pt x="1562" y="1928"/>
                  </a:lnTo>
                  <a:lnTo>
                    <a:pt x="1601" y="1984"/>
                  </a:lnTo>
                  <a:lnTo>
                    <a:pt x="1644" y="2037"/>
                  </a:lnTo>
                  <a:lnTo>
                    <a:pt x="1691" y="2089"/>
                  </a:lnTo>
                  <a:lnTo>
                    <a:pt x="1737" y="2131"/>
                  </a:lnTo>
                  <a:lnTo>
                    <a:pt x="1786" y="2170"/>
                  </a:lnTo>
                  <a:lnTo>
                    <a:pt x="1837" y="2205"/>
                  </a:lnTo>
                  <a:lnTo>
                    <a:pt x="1890" y="2236"/>
                  </a:lnTo>
                  <a:lnTo>
                    <a:pt x="1885" y="2257"/>
                  </a:lnTo>
                  <a:lnTo>
                    <a:pt x="1880" y="2274"/>
                  </a:lnTo>
                  <a:lnTo>
                    <a:pt x="1877" y="2289"/>
                  </a:lnTo>
                  <a:lnTo>
                    <a:pt x="1874" y="2300"/>
                  </a:lnTo>
                  <a:lnTo>
                    <a:pt x="1872" y="2308"/>
                  </a:lnTo>
                  <a:lnTo>
                    <a:pt x="1872" y="2310"/>
                  </a:lnTo>
                  <a:lnTo>
                    <a:pt x="1889" y="2512"/>
                  </a:lnTo>
                  <a:lnTo>
                    <a:pt x="1820" y="2519"/>
                  </a:lnTo>
                  <a:lnTo>
                    <a:pt x="1749" y="2524"/>
                  </a:lnTo>
                  <a:lnTo>
                    <a:pt x="1679" y="2526"/>
                  </a:lnTo>
                  <a:lnTo>
                    <a:pt x="1572" y="2523"/>
                  </a:lnTo>
                  <a:lnTo>
                    <a:pt x="1468" y="2513"/>
                  </a:lnTo>
                  <a:lnTo>
                    <a:pt x="1366" y="2496"/>
                  </a:lnTo>
                  <a:lnTo>
                    <a:pt x="1266" y="2475"/>
                  </a:lnTo>
                  <a:lnTo>
                    <a:pt x="1168" y="2447"/>
                  </a:lnTo>
                  <a:lnTo>
                    <a:pt x="1072" y="2414"/>
                  </a:lnTo>
                  <a:lnTo>
                    <a:pt x="979" y="2375"/>
                  </a:lnTo>
                  <a:lnTo>
                    <a:pt x="889" y="2331"/>
                  </a:lnTo>
                  <a:lnTo>
                    <a:pt x="803" y="2282"/>
                  </a:lnTo>
                  <a:lnTo>
                    <a:pt x="719" y="2228"/>
                  </a:lnTo>
                  <a:lnTo>
                    <a:pt x="640" y="2169"/>
                  </a:lnTo>
                  <a:lnTo>
                    <a:pt x="564" y="2106"/>
                  </a:lnTo>
                  <a:lnTo>
                    <a:pt x="491" y="2040"/>
                  </a:lnTo>
                  <a:lnTo>
                    <a:pt x="424" y="1968"/>
                  </a:lnTo>
                  <a:lnTo>
                    <a:pt x="360" y="1892"/>
                  </a:lnTo>
                  <a:lnTo>
                    <a:pt x="301" y="1814"/>
                  </a:lnTo>
                  <a:lnTo>
                    <a:pt x="247" y="1731"/>
                  </a:lnTo>
                  <a:lnTo>
                    <a:pt x="197" y="1645"/>
                  </a:lnTo>
                  <a:lnTo>
                    <a:pt x="152" y="1557"/>
                  </a:lnTo>
                  <a:lnTo>
                    <a:pt x="113" y="1465"/>
                  </a:lnTo>
                  <a:lnTo>
                    <a:pt x="79" y="1370"/>
                  </a:lnTo>
                  <a:lnTo>
                    <a:pt x="52" y="1273"/>
                  </a:lnTo>
                  <a:lnTo>
                    <a:pt x="30" y="1174"/>
                  </a:lnTo>
                  <a:lnTo>
                    <a:pt x="13" y="1073"/>
                  </a:lnTo>
                  <a:lnTo>
                    <a:pt x="3" y="970"/>
                  </a:lnTo>
                  <a:lnTo>
                    <a:pt x="0" y="864"/>
                  </a:lnTo>
                  <a:lnTo>
                    <a:pt x="3" y="763"/>
                  </a:lnTo>
                  <a:lnTo>
                    <a:pt x="12" y="664"/>
                  </a:lnTo>
                  <a:lnTo>
                    <a:pt x="27" y="567"/>
                  </a:lnTo>
                  <a:lnTo>
                    <a:pt x="48" y="471"/>
                  </a:lnTo>
                  <a:lnTo>
                    <a:pt x="75" y="377"/>
                  </a:lnTo>
                  <a:lnTo>
                    <a:pt x="106" y="285"/>
                  </a:lnTo>
                  <a:lnTo>
                    <a:pt x="143" y="197"/>
                  </a:lnTo>
                  <a:lnTo>
                    <a:pt x="184" y="111"/>
                  </a:lnTo>
                  <a:lnTo>
                    <a:pt x="230" y="27"/>
                  </a:lnTo>
                  <a:lnTo>
                    <a:pt x="35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89" name="Freeform 595">
              <a:extLst>
                <a:ext uri="{FF2B5EF4-FFF2-40B4-BE49-F238E27FC236}">
                  <a16:creationId xmlns:a16="http://schemas.microsoft.com/office/drawing/2014/main" id="{73C6722D-6F1A-7BF1-3B4A-2DF1DAE25202}"/>
                </a:ext>
              </a:extLst>
            </p:cNvPr>
            <p:cNvSpPr>
              <a:spLocks noEditPoints="1"/>
            </p:cNvSpPr>
            <p:nvPr/>
          </p:nvSpPr>
          <p:spPr bwMode="auto">
            <a:xfrm>
              <a:off x="906463" y="-1422400"/>
              <a:ext cx="455613" cy="138113"/>
            </a:xfrm>
            <a:custGeom>
              <a:avLst/>
              <a:gdLst>
                <a:gd name="T0" fmla="*/ 857 w 2009"/>
                <a:gd name="T1" fmla="*/ 178 h 604"/>
                <a:gd name="T2" fmla="*/ 854 w 2009"/>
                <a:gd name="T3" fmla="*/ 185 h 604"/>
                <a:gd name="T4" fmla="*/ 848 w 2009"/>
                <a:gd name="T5" fmla="*/ 194 h 604"/>
                <a:gd name="T6" fmla="*/ 837 w 2009"/>
                <a:gd name="T7" fmla="*/ 204 h 604"/>
                <a:gd name="T8" fmla="*/ 823 w 2009"/>
                <a:gd name="T9" fmla="*/ 214 h 604"/>
                <a:gd name="T10" fmla="*/ 809 w 2009"/>
                <a:gd name="T11" fmla="*/ 225 h 604"/>
                <a:gd name="T12" fmla="*/ 795 w 2009"/>
                <a:gd name="T13" fmla="*/ 235 h 604"/>
                <a:gd name="T14" fmla="*/ 780 w 2009"/>
                <a:gd name="T15" fmla="*/ 246 h 604"/>
                <a:gd name="T16" fmla="*/ 767 w 2009"/>
                <a:gd name="T17" fmla="*/ 254 h 604"/>
                <a:gd name="T18" fmla="*/ 757 w 2009"/>
                <a:gd name="T19" fmla="*/ 261 h 604"/>
                <a:gd name="T20" fmla="*/ 750 w 2009"/>
                <a:gd name="T21" fmla="*/ 266 h 604"/>
                <a:gd name="T22" fmla="*/ 747 w 2009"/>
                <a:gd name="T23" fmla="*/ 267 h 604"/>
                <a:gd name="T24" fmla="*/ 857 w 2009"/>
                <a:gd name="T25" fmla="*/ 331 h 604"/>
                <a:gd name="T26" fmla="*/ 1087 w 2009"/>
                <a:gd name="T27" fmla="*/ 271 h 604"/>
                <a:gd name="T28" fmla="*/ 1033 w 2009"/>
                <a:gd name="T29" fmla="*/ 178 h 604"/>
                <a:gd name="T30" fmla="*/ 933 w 2009"/>
                <a:gd name="T31" fmla="*/ 210 h 604"/>
                <a:gd name="T32" fmla="*/ 857 w 2009"/>
                <a:gd name="T33" fmla="*/ 178 h 604"/>
                <a:gd name="T34" fmla="*/ 1537 w 2009"/>
                <a:gd name="T35" fmla="*/ 72 h 604"/>
                <a:gd name="T36" fmla="*/ 1365 w 2009"/>
                <a:gd name="T37" fmla="*/ 165 h 604"/>
                <a:gd name="T38" fmla="*/ 1267 w 2009"/>
                <a:gd name="T39" fmla="*/ 226 h 604"/>
                <a:gd name="T40" fmla="*/ 1336 w 2009"/>
                <a:gd name="T41" fmla="*/ 270 h 604"/>
                <a:gd name="T42" fmla="*/ 1488 w 2009"/>
                <a:gd name="T43" fmla="*/ 255 h 604"/>
                <a:gd name="T44" fmla="*/ 1647 w 2009"/>
                <a:gd name="T45" fmla="*/ 135 h 604"/>
                <a:gd name="T46" fmla="*/ 1537 w 2009"/>
                <a:gd name="T47" fmla="*/ 72 h 604"/>
                <a:gd name="T48" fmla="*/ 1295 w 2009"/>
                <a:gd name="T49" fmla="*/ 0 h 604"/>
                <a:gd name="T50" fmla="*/ 1295 w 2009"/>
                <a:gd name="T51" fmla="*/ 0 h 604"/>
                <a:gd name="T52" fmla="*/ 1390 w 2009"/>
                <a:gd name="T53" fmla="*/ 3 h 604"/>
                <a:gd name="T54" fmla="*/ 1483 w 2009"/>
                <a:gd name="T55" fmla="*/ 11 h 604"/>
                <a:gd name="T56" fmla="*/ 1576 w 2009"/>
                <a:gd name="T57" fmla="*/ 24 h 604"/>
                <a:gd name="T58" fmla="*/ 1666 w 2009"/>
                <a:gd name="T59" fmla="*/ 42 h 604"/>
                <a:gd name="T60" fmla="*/ 1755 w 2009"/>
                <a:gd name="T61" fmla="*/ 65 h 604"/>
                <a:gd name="T62" fmla="*/ 1842 w 2009"/>
                <a:gd name="T63" fmla="*/ 92 h 604"/>
                <a:gd name="T64" fmla="*/ 1926 w 2009"/>
                <a:gd name="T65" fmla="*/ 124 h 604"/>
                <a:gd name="T66" fmla="*/ 2009 w 2009"/>
                <a:gd name="T67" fmla="*/ 160 h 604"/>
                <a:gd name="T68" fmla="*/ 1948 w 2009"/>
                <a:gd name="T69" fmla="*/ 169 h 604"/>
                <a:gd name="T70" fmla="*/ 1784 w 2009"/>
                <a:gd name="T71" fmla="*/ 145 h 604"/>
                <a:gd name="T72" fmla="*/ 1668 w 2009"/>
                <a:gd name="T73" fmla="*/ 221 h 604"/>
                <a:gd name="T74" fmla="*/ 1586 w 2009"/>
                <a:gd name="T75" fmla="*/ 311 h 604"/>
                <a:gd name="T76" fmla="*/ 1285 w 2009"/>
                <a:gd name="T77" fmla="*/ 339 h 604"/>
                <a:gd name="T78" fmla="*/ 1162 w 2009"/>
                <a:gd name="T79" fmla="*/ 319 h 604"/>
                <a:gd name="T80" fmla="*/ 1077 w 2009"/>
                <a:gd name="T81" fmla="*/ 450 h 604"/>
                <a:gd name="T82" fmla="*/ 830 w 2009"/>
                <a:gd name="T83" fmla="*/ 464 h 604"/>
                <a:gd name="T84" fmla="*/ 676 w 2009"/>
                <a:gd name="T85" fmla="*/ 421 h 604"/>
                <a:gd name="T86" fmla="*/ 538 w 2009"/>
                <a:gd name="T87" fmla="*/ 495 h 604"/>
                <a:gd name="T88" fmla="*/ 239 w 2009"/>
                <a:gd name="T89" fmla="*/ 536 h 604"/>
                <a:gd name="T90" fmla="*/ 0 w 2009"/>
                <a:gd name="T91" fmla="*/ 604 h 604"/>
                <a:gd name="T92" fmla="*/ 0 w 2009"/>
                <a:gd name="T93" fmla="*/ 604 h 604"/>
                <a:gd name="T94" fmla="*/ 63 w 2009"/>
                <a:gd name="T95" fmla="*/ 532 h 604"/>
                <a:gd name="T96" fmla="*/ 131 w 2009"/>
                <a:gd name="T97" fmla="*/ 464 h 604"/>
                <a:gd name="T98" fmla="*/ 203 w 2009"/>
                <a:gd name="T99" fmla="*/ 400 h 604"/>
                <a:gd name="T100" fmla="*/ 278 w 2009"/>
                <a:gd name="T101" fmla="*/ 339 h 604"/>
                <a:gd name="T102" fmla="*/ 356 w 2009"/>
                <a:gd name="T103" fmla="*/ 283 h 604"/>
                <a:gd name="T104" fmla="*/ 439 w 2009"/>
                <a:gd name="T105" fmla="*/ 232 h 604"/>
                <a:gd name="T106" fmla="*/ 524 w 2009"/>
                <a:gd name="T107" fmla="*/ 185 h 604"/>
                <a:gd name="T108" fmla="*/ 612 w 2009"/>
                <a:gd name="T109" fmla="*/ 144 h 604"/>
                <a:gd name="T110" fmla="*/ 702 w 2009"/>
                <a:gd name="T111" fmla="*/ 107 h 604"/>
                <a:gd name="T112" fmla="*/ 796 w 2009"/>
                <a:gd name="T113" fmla="*/ 75 h 604"/>
                <a:gd name="T114" fmla="*/ 892 w 2009"/>
                <a:gd name="T115" fmla="*/ 49 h 604"/>
                <a:gd name="T116" fmla="*/ 990 w 2009"/>
                <a:gd name="T117" fmla="*/ 27 h 604"/>
                <a:gd name="T118" fmla="*/ 1089 w 2009"/>
                <a:gd name="T119" fmla="*/ 13 h 604"/>
                <a:gd name="T120" fmla="*/ 1191 w 2009"/>
                <a:gd name="T121" fmla="*/ 3 h 604"/>
                <a:gd name="T122" fmla="*/ 1295 w 2009"/>
                <a:gd name="T12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9" h="604">
                  <a:moveTo>
                    <a:pt x="857" y="178"/>
                  </a:moveTo>
                  <a:lnTo>
                    <a:pt x="854" y="185"/>
                  </a:lnTo>
                  <a:lnTo>
                    <a:pt x="848" y="194"/>
                  </a:lnTo>
                  <a:lnTo>
                    <a:pt x="837" y="204"/>
                  </a:lnTo>
                  <a:lnTo>
                    <a:pt x="823" y="214"/>
                  </a:lnTo>
                  <a:lnTo>
                    <a:pt x="809" y="225"/>
                  </a:lnTo>
                  <a:lnTo>
                    <a:pt x="795" y="235"/>
                  </a:lnTo>
                  <a:lnTo>
                    <a:pt x="780" y="246"/>
                  </a:lnTo>
                  <a:lnTo>
                    <a:pt x="767" y="254"/>
                  </a:lnTo>
                  <a:lnTo>
                    <a:pt x="757" y="261"/>
                  </a:lnTo>
                  <a:lnTo>
                    <a:pt x="750" y="266"/>
                  </a:lnTo>
                  <a:lnTo>
                    <a:pt x="747" y="267"/>
                  </a:lnTo>
                  <a:lnTo>
                    <a:pt x="857" y="331"/>
                  </a:lnTo>
                  <a:lnTo>
                    <a:pt x="1087" y="271"/>
                  </a:lnTo>
                  <a:lnTo>
                    <a:pt x="1033" y="178"/>
                  </a:lnTo>
                  <a:lnTo>
                    <a:pt x="933" y="210"/>
                  </a:lnTo>
                  <a:lnTo>
                    <a:pt x="857" y="178"/>
                  </a:lnTo>
                  <a:close/>
                  <a:moveTo>
                    <a:pt x="1537" y="72"/>
                  </a:moveTo>
                  <a:lnTo>
                    <a:pt x="1365" y="165"/>
                  </a:lnTo>
                  <a:lnTo>
                    <a:pt x="1267" y="226"/>
                  </a:lnTo>
                  <a:lnTo>
                    <a:pt x="1336" y="270"/>
                  </a:lnTo>
                  <a:lnTo>
                    <a:pt x="1488" y="255"/>
                  </a:lnTo>
                  <a:lnTo>
                    <a:pt x="1647" y="135"/>
                  </a:lnTo>
                  <a:lnTo>
                    <a:pt x="1537" y="72"/>
                  </a:lnTo>
                  <a:close/>
                  <a:moveTo>
                    <a:pt x="1295" y="0"/>
                  </a:moveTo>
                  <a:lnTo>
                    <a:pt x="1295" y="0"/>
                  </a:lnTo>
                  <a:lnTo>
                    <a:pt x="1390" y="3"/>
                  </a:lnTo>
                  <a:lnTo>
                    <a:pt x="1483" y="11"/>
                  </a:lnTo>
                  <a:lnTo>
                    <a:pt x="1576" y="24"/>
                  </a:lnTo>
                  <a:lnTo>
                    <a:pt x="1666" y="42"/>
                  </a:lnTo>
                  <a:lnTo>
                    <a:pt x="1755" y="65"/>
                  </a:lnTo>
                  <a:lnTo>
                    <a:pt x="1842" y="92"/>
                  </a:lnTo>
                  <a:lnTo>
                    <a:pt x="1926" y="124"/>
                  </a:lnTo>
                  <a:lnTo>
                    <a:pt x="2009" y="160"/>
                  </a:lnTo>
                  <a:lnTo>
                    <a:pt x="1948" y="169"/>
                  </a:lnTo>
                  <a:lnTo>
                    <a:pt x="1784" y="145"/>
                  </a:lnTo>
                  <a:lnTo>
                    <a:pt x="1668" y="221"/>
                  </a:lnTo>
                  <a:lnTo>
                    <a:pt x="1586" y="311"/>
                  </a:lnTo>
                  <a:lnTo>
                    <a:pt x="1285" y="339"/>
                  </a:lnTo>
                  <a:lnTo>
                    <a:pt x="1162" y="319"/>
                  </a:lnTo>
                  <a:lnTo>
                    <a:pt x="1077" y="450"/>
                  </a:lnTo>
                  <a:lnTo>
                    <a:pt x="830" y="464"/>
                  </a:lnTo>
                  <a:lnTo>
                    <a:pt x="676" y="421"/>
                  </a:lnTo>
                  <a:lnTo>
                    <a:pt x="538" y="495"/>
                  </a:lnTo>
                  <a:lnTo>
                    <a:pt x="239" y="536"/>
                  </a:lnTo>
                  <a:lnTo>
                    <a:pt x="0" y="604"/>
                  </a:lnTo>
                  <a:lnTo>
                    <a:pt x="0" y="604"/>
                  </a:lnTo>
                  <a:lnTo>
                    <a:pt x="63" y="532"/>
                  </a:lnTo>
                  <a:lnTo>
                    <a:pt x="131" y="464"/>
                  </a:lnTo>
                  <a:lnTo>
                    <a:pt x="203" y="400"/>
                  </a:lnTo>
                  <a:lnTo>
                    <a:pt x="278" y="339"/>
                  </a:lnTo>
                  <a:lnTo>
                    <a:pt x="356" y="283"/>
                  </a:lnTo>
                  <a:lnTo>
                    <a:pt x="439" y="232"/>
                  </a:lnTo>
                  <a:lnTo>
                    <a:pt x="524" y="185"/>
                  </a:lnTo>
                  <a:lnTo>
                    <a:pt x="612" y="144"/>
                  </a:lnTo>
                  <a:lnTo>
                    <a:pt x="702" y="107"/>
                  </a:lnTo>
                  <a:lnTo>
                    <a:pt x="796" y="75"/>
                  </a:lnTo>
                  <a:lnTo>
                    <a:pt x="892" y="49"/>
                  </a:lnTo>
                  <a:lnTo>
                    <a:pt x="990" y="27"/>
                  </a:lnTo>
                  <a:lnTo>
                    <a:pt x="1089" y="13"/>
                  </a:lnTo>
                  <a:lnTo>
                    <a:pt x="1191" y="3"/>
                  </a:lnTo>
                  <a:lnTo>
                    <a:pt x="12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0" name="Group 52">
            <a:extLst>
              <a:ext uri="{FF2B5EF4-FFF2-40B4-BE49-F238E27FC236}">
                <a16:creationId xmlns:a16="http://schemas.microsoft.com/office/drawing/2014/main" id="{54E460EE-2BD2-63D3-A5B0-9EBC102F18CC}"/>
              </a:ext>
            </a:extLst>
          </p:cNvPr>
          <p:cNvGrpSpPr>
            <a:grpSpLocks noChangeAspect="1"/>
          </p:cNvGrpSpPr>
          <p:nvPr/>
        </p:nvGrpSpPr>
        <p:grpSpPr bwMode="auto">
          <a:xfrm>
            <a:off x="9296375" y="1982104"/>
            <a:ext cx="288436" cy="363398"/>
            <a:chOff x="1157" y="1352"/>
            <a:chExt cx="177" cy="223"/>
          </a:xfrm>
          <a:solidFill>
            <a:srgbClr val="4472C4"/>
          </a:solidFill>
        </p:grpSpPr>
        <p:sp>
          <p:nvSpPr>
            <p:cNvPr id="191" name="Freeform 54">
              <a:extLst>
                <a:ext uri="{FF2B5EF4-FFF2-40B4-BE49-F238E27FC236}">
                  <a16:creationId xmlns:a16="http://schemas.microsoft.com/office/drawing/2014/main" id="{3304E4F6-A6C0-3C16-E533-B12AD095E7C7}"/>
                </a:ext>
              </a:extLst>
            </p:cNvPr>
            <p:cNvSpPr>
              <a:spLocks noEditPoints="1"/>
            </p:cNvSpPr>
            <p:nvPr/>
          </p:nvSpPr>
          <p:spPr bwMode="auto">
            <a:xfrm>
              <a:off x="1219" y="1352"/>
              <a:ext cx="53" cy="53"/>
            </a:xfrm>
            <a:custGeom>
              <a:avLst/>
              <a:gdLst>
                <a:gd name="T0" fmla="*/ 353 w 788"/>
                <a:gd name="T1" fmla="*/ 220 h 789"/>
                <a:gd name="T2" fmla="*/ 280 w 788"/>
                <a:gd name="T3" fmla="*/ 257 h 789"/>
                <a:gd name="T4" fmla="*/ 230 w 788"/>
                <a:gd name="T5" fmla="*/ 325 h 789"/>
                <a:gd name="T6" fmla="*/ 217 w 788"/>
                <a:gd name="T7" fmla="*/ 408 h 789"/>
                <a:gd name="T8" fmla="*/ 242 w 788"/>
                <a:gd name="T9" fmla="*/ 487 h 789"/>
                <a:gd name="T10" fmla="*/ 300 w 788"/>
                <a:gd name="T11" fmla="*/ 546 h 789"/>
                <a:gd name="T12" fmla="*/ 383 w 788"/>
                <a:gd name="T13" fmla="*/ 573 h 789"/>
                <a:gd name="T14" fmla="*/ 464 w 788"/>
                <a:gd name="T15" fmla="*/ 560 h 789"/>
                <a:gd name="T16" fmla="*/ 530 w 788"/>
                <a:gd name="T17" fmla="*/ 512 h 789"/>
                <a:gd name="T18" fmla="*/ 570 w 788"/>
                <a:gd name="T19" fmla="*/ 436 h 789"/>
                <a:gd name="T20" fmla="*/ 570 w 788"/>
                <a:gd name="T21" fmla="*/ 352 h 789"/>
                <a:gd name="T22" fmla="*/ 533 w 788"/>
                <a:gd name="T23" fmla="*/ 279 h 789"/>
                <a:gd name="T24" fmla="*/ 464 w 788"/>
                <a:gd name="T25" fmla="*/ 228 h 789"/>
                <a:gd name="T26" fmla="*/ 274 w 788"/>
                <a:gd name="T27" fmla="*/ 0 h 789"/>
                <a:gd name="T28" fmla="*/ 302 w 788"/>
                <a:gd name="T29" fmla="*/ 12 h 789"/>
                <a:gd name="T30" fmla="*/ 373 w 788"/>
                <a:gd name="T31" fmla="*/ 65 h 789"/>
                <a:gd name="T32" fmla="*/ 483 w 788"/>
                <a:gd name="T33" fmla="*/ 23 h 789"/>
                <a:gd name="T34" fmla="*/ 507 w 788"/>
                <a:gd name="T35" fmla="*/ 2 h 789"/>
                <a:gd name="T36" fmla="*/ 579 w 788"/>
                <a:gd name="T37" fmla="*/ 25 h 789"/>
                <a:gd name="T38" fmla="*/ 599 w 788"/>
                <a:gd name="T39" fmla="*/ 49 h 789"/>
                <a:gd name="T40" fmla="*/ 577 w 788"/>
                <a:gd name="T41" fmla="*/ 120 h 789"/>
                <a:gd name="T42" fmla="*/ 651 w 788"/>
                <a:gd name="T43" fmla="*/ 188 h 789"/>
                <a:gd name="T44" fmla="*/ 731 w 788"/>
                <a:gd name="T45" fmla="*/ 193 h 789"/>
                <a:gd name="T46" fmla="*/ 759 w 788"/>
                <a:gd name="T47" fmla="*/ 204 h 789"/>
                <a:gd name="T48" fmla="*/ 788 w 788"/>
                <a:gd name="T49" fmla="*/ 274 h 789"/>
                <a:gd name="T50" fmla="*/ 776 w 788"/>
                <a:gd name="T51" fmla="*/ 303 h 789"/>
                <a:gd name="T52" fmla="*/ 724 w 788"/>
                <a:gd name="T53" fmla="*/ 373 h 789"/>
                <a:gd name="T54" fmla="*/ 766 w 788"/>
                <a:gd name="T55" fmla="*/ 483 h 789"/>
                <a:gd name="T56" fmla="*/ 786 w 788"/>
                <a:gd name="T57" fmla="*/ 507 h 789"/>
                <a:gd name="T58" fmla="*/ 764 w 788"/>
                <a:gd name="T59" fmla="*/ 578 h 789"/>
                <a:gd name="T60" fmla="*/ 741 w 788"/>
                <a:gd name="T61" fmla="*/ 599 h 789"/>
                <a:gd name="T62" fmla="*/ 671 w 788"/>
                <a:gd name="T63" fmla="*/ 577 h 789"/>
                <a:gd name="T64" fmla="*/ 602 w 788"/>
                <a:gd name="T65" fmla="*/ 654 h 789"/>
                <a:gd name="T66" fmla="*/ 597 w 788"/>
                <a:gd name="T67" fmla="*/ 732 h 789"/>
                <a:gd name="T68" fmla="*/ 585 w 788"/>
                <a:gd name="T69" fmla="*/ 761 h 789"/>
                <a:gd name="T70" fmla="*/ 515 w 788"/>
                <a:gd name="T71" fmla="*/ 789 h 789"/>
                <a:gd name="T72" fmla="*/ 486 w 788"/>
                <a:gd name="T73" fmla="*/ 777 h 789"/>
                <a:gd name="T74" fmla="*/ 417 w 788"/>
                <a:gd name="T75" fmla="*/ 727 h 789"/>
                <a:gd name="T76" fmla="*/ 307 w 788"/>
                <a:gd name="T77" fmla="*/ 768 h 789"/>
                <a:gd name="T78" fmla="*/ 283 w 788"/>
                <a:gd name="T79" fmla="*/ 788 h 789"/>
                <a:gd name="T80" fmla="*/ 211 w 788"/>
                <a:gd name="T81" fmla="*/ 766 h 789"/>
                <a:gd name="T82" fmla="*/ 191 w 788"/>
                <a:gd name="T83" fmla="*/ 741 h 789"/>
                <a:gd name="T84" fmla="*/ 213 w 788"/>
                <a:gd name="T85" fmla="*/ 672 h 789"/>
                <a:gd name="T86" fmla="*/ 137 w 788"/>
                <a:gd name="T87" fmla="*/ 603 h 789"/>
                <a:gd name="T88" fmla="*/ 59 w 788"/>
                <a:gd name="T89" fmla="*/ 598 h 789"/>
                <a:gd name="T90" fmla="*/ 31 w 788"/>
                <a:gd name="T91" fmla="*/ 586 h 789"/>
                <a:gd name="T92" fmla="*/ 1 w 788"/>
                <a:gd name="T93" fmla="*/ 512 h 789"/>
                <a:gd name="T94" fmla="*/ 21 w 788"/>
                <a:gd name="T95" fmla="*/ 481 h 789"/>
                <a:gd name="T96" fmla="*/ 63 w 788"/>
                <a:gd name="T97" fmla="*/ 371 h 789"/>
                <a:gd name="T98" fmla="*/ 13 w 788"/>
                <a:gd name="T99" fmla="*/ 299 h 789"/>
                <a:gd name="T100" fmla="*/ 0 w 788"/>
                <a:gd name="T101" fmla="*/ 271 h 789"/>
                <a:gd name="T102" fmla="*/ 30 w 788"/>
                <a:gd name="T103" fmla="*/ 201 h 789"/>
                <a:gd name="T104" fmla="*/ 59 w 788"/>
                <a:gd name="T105" fmla="*/ 189 h 789"/>
                <a:gd name="T106" fmla="*/ 139 w 788"/>
                <a:gd name="T107" fmla="*/ 184 h 789"/>
                <a:gd name="T108" fmla="*/ 214 w 788"/>
                <a:gd name="T109" fmla="*/ 117 h 789"/>
                <a:gd name="T110" fmla="*/ 193 w 788"/>
                <a:gd name="T111" fmla="*/ 47 h 789"/>
                <a:gd name="T112" fmla="*/ 213 w 788"/>
                <a:gd name="T113" fmla="*/ 24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8" h="789">
                  <a:moveTo>
                    <a:pt x="409" y="215"/>
                  </a:moveTo>
                  <a:lnTo>
                    <a:pt x="381" y="215"/>
                  </a:lnTo>
                  <a:lnTo>
                    <a:pt x="353" y="220"/>
                  </a:lnTo>
                  <a:lnTo>
                    <a:pt x="328" y="228"/>
                  </a:lnTo>
                  <a:lnTo>
                    <a:pt x="302" y="240"/>
                  </a:lnTo>
                  <a:lnTo>
                    <a:pt x="280" y="257"/>
                  </a:lnTo>
                  <a:lnTo>
                    <a:pt x="261" y="276"/>
                  </a:lnTo>
                  <a:lnTo>
                    <a:pt x="243" y="299"/>
                  </a:lnTo>
                  <a:lnTo>
                    <a:pt x="230" y="325"/>
                  </a:lnTo>
                  <a:lnTo>
                    <a:pt x="221" y="352"/>
                  </a:lnTo>
                  <a:lnTo>
                    <a:pt x="217" y="381"/>
                  </a:lnTo>
                  <a:lnTo>
                    <a:pt x="217" y="408"/>
                  </a:lnTo>
                  <a:lnTo>
                    <a:pt x="221" y="436"/>
                  </a:lnTo>
                  <a:lnTo>
                    <a:pt x="230" y="462"/>
                  </a:lnTo>
                  <a:lnTo>
                    <a:pt x="242" y="487"/>
                  </a:lnTo>
                  <a:lnTo>
                    <a:pt x="259" y="509"/>
                  </a:lnTo>
                  <a:lnTo>
                    <a:pt x="278" y="530"/>
                  </a:lnTo>
                  <a:lnTo>
                    <a:pt x="300" y="546"/>
                  </a:lnTo>
                  <a:lnTo>
                    <a:pt x="327" y="560"/>
                  </a:lnTo>
                  <a:lnTo>
                    <a:pt x="354" y="568"/>
                  </a:lnTo>
                  <a:lnTo>
                    <a:pt x="383" y="573"/>
                  </a:lnTo>
                  <a:lnTo>
                    <a:pt x="410" y="573"/>
                  </a:lnTo>
                  <a:lnTo>
                    <a:pt x="438" y="568"/>
                  </a:lnTo>
                  <a:lnTo>
                    <a:pt x="464" y="560"/>
                  </a:lnTo>
                  <a:lnTo>
                    <a:pt x="489" y="548"/>
                  </a:lnTo>
                  <a:lnTo>
                    <a:pt x="511" y="532"/>
                  </a:lnTo>
                  <a:lnTo>
                    <a:pt x="530" y="512"/>
                  </a:lnTo>
                  <a:lnTo>
                    <a:pt x="548" y="489"/>
                  </a:lnTo>
                  <a:lnTo>
                    <a:pt x="561" y="463"/>
                  </a:lnTo>
                  <a:lnTo>
                    <a:pt x="570" y="436"/>
                  </a:lnTo>
                  <a:lnTo>
                    <a:pt x="574" y="407"/>
                  </a:lnTo>
                  <a:lnTo>
                    <a:pt x="574" y="379"/>
                  </a:lnTo>
                  <a:lnTo>
                    <a:pt x="570" y="352"/>
                  </a:lnTo>
                  <a:lnTo>
                    <a:pt x="562" y="326"/>
                  </a:lnTo>
                  <a:lnTo>
                    <a:pt x="550" y="301"/>
                  </a:lnTo>
                  <a:lnTo>
                    <a:pt x="533" y="279"/>
                  </a:lnTo>
                  <a:lnTo>
                    <a:pt x="513" y="259"/>
                  </a:lnTo>
                  <a:lnTo>
                    <a:pt x="491" y="242"/>
                  </a:lnTo>
                  <a:lnTo>
                    <a:pt x="464" y="228"/>
                  </a:lnTo>
                  <a:lnTo>
                    <a:pt x="437" y="219"/>
                  </a:lnTo>
                  <a:lnTo>
                    <a:pt x="409" y="215"/>
                  </a:lnTo>
                  <a:close/>
                  <a:moveTo>
                    <a:pt x="274" y="0"/>
                  </a:moveTo>
                  <a:lnTo>
                    <a:pt x="284" y="1"/>
                  </a:lnTo>
                  <a:lnTo>
                    <a:pt x="294" y="5"/>
                  </a:lnTo>
                  <a:lnTo>
                    <a:pt x="302" y="12"/>
                  </a:lnTo>
                  <a:lnTo>
                    <a:pt x="309" y="23"/>
                  </a:lnTo>
                  <a:lnTo>
                    <a:pt x="329" y="71"/>
                  </a:lnTo>
                  <a:lnTo>
                    <a:pt x="373" y="65"/>
                  </a:lnTo>
                  <a:lnTo>
                    <a:pt x="417" y="65"/>
                  </a:lnTo>
                  <a:lnTo>
                    <a:pt x="462" y="72"/>
                  </a:lnTo>
                  <a:lnTo>
                    <a:pt x="483" y="23"/>
                  </a:lnTo>
                  <a:lnTo>
                    <a:pt x="489" y="13"/>
                  </a:lnTo>
                  <a:lnTo>
                    <a:pt x="498" y="6"/>
                  </a:lnTo>
                  <a:lnTo>
                    <a:pt x="507" y="2"/>
                  </a:lnTo>
                  <a:lnTo>
                    <a:pt x="518" y="1"/>
                  </a:lnTo>
                  <a:lnTo>
                    <a:pt x="529" y="4"/>
                  </a:lnTo>
                  <a:lnTo>
                    <a:pt x="579" y="25"/>
                  </a:lnTo>
                  <a:lnTo>
                    <a:pt x="588" y="31"/>
                  </a:lnTo>
                  <a:lnTo>
                    <a:pt x="595" y="39"/>
                  </a:lnTo>
                  <a:lnTo>
                    <a:pt x="599" y="49"/>
                  </a:lnTo>
                  <a:lnTo>
                    <a:pt x="599" y="60"/>
                  </a:lnTo>
                  <a:lnTo>
                    <a:pt x="597" y="70"/>
                  </a:lnTo>
                  <a:lnTo>
                    <a:pt x="577" y="120"/>
                  </a:lnTo>
                  <a:lnTo>
                    <a:pt x="604" y="141"/>
                  </a:lnTo>
                  <a:lnTo>
                    <a:pt x="629" y="163"/>
                  </a:lnTo>
                  <a:lnTo>
                    <a:pt x="651" y="188"/>
                  </a:lnTo>
                  <a:lnTo>
                    <a:pt x="671" y="215"/>
                  </a:lnTo>
                  <a:lnTo>
                    <a:pt x="720" y="195"/>
                  </a:lnTo>
                  <a:lnTo>
                    <a:pt x="731" y="193"/>
                  </a:lnTo>
                  <a:lnTo>
                    <a:pt x="742" y="194"/>
                  </a:lnTo>
                  <a:lnTo>
                    <a:pt x="751" y="198"/>
                  </a:lnTo>
                  <a:lnTo>
                    <a:pt x="759" y="204"/>
                  </a:lnTo>
                  <a:lnTo>
                    <a:pt x="765" y="214"/>
                  </a:lnTo>
                  <a:lnTo>
                    <a:pt x="785" y="264"/>
                  </a:lnTo>
                  <a:lnTo>
                    <a:pt x="788" y="274"/>
                  </a:lnTo>
                  <a:lnTo>
                    <a:pt x="787" y="285"/>
                  </a:lnTo>
                  <a:lnTo>
                    <a:pt x="782" y="294"/>
                  </a:lnTo>
                  <a:lnTo>
                    <a:pt x="776" y="303"/>
                  </a:lnTo>
                  <a:lnTo>
                    <a:pt x="766" y="309"/>
                  </a:lnTo>
                  <a:lnTo>
                    <a:pt x="718" y="328"/>
                  </a:lnTo>
                  <a:lnTo>
                    <a:pt x="724" y="373"/>
                  </a:lnTo>
                  <a:lnTo>
                    <a:pt x="724" y="418"/>
                  </a:lnTo>
                  <a:lnTo>
                    <a:pt x="718" y="463"/>
                  </a:lnTo>
                  <a:lnTo>
                    <a:pt x="766" y="483"/>
                  </a:lnTo>
                  <a:lnTo>
                    <a:pt x="776" y="489"/>
                  </a:lnTo>
                  <a:lnTo>
                    <a:pt x="782" y="497"/>
                  </a:lnTo>
                  <a:lnTo>
                    <a:pt x="786" y="507"/>
                  </a:lnTo>
                  <a:lnTo>
                    <a:pt x="787" y="518"/>
                  </a:lnTo>
                  <a:lnTo>
                    <a:pt x="785" y="529"/>
                  </a:lnTo>
                  <a:lnTo>
                    <a:pt x="764" y="578"/>
                  </a:lnTo>
                  <a:lnTo>
                    <a:pt x="759" y="589"/>
                  </a:lnTo>
                  <a:lnTo>
                    <a:pt x="750" y="595"/>
                  </a:lnTo>
                  <a:lnTo>
                    <a:pt x="741" y="599"/>
                  </a:lnTo>
                  <a:lnTo>
                    <a:pt x="730" y="600"/>
                  </a:lnTo>
                  <a:lnTo>
                    <a:pt x="718" y="597"/>
                  </a:lnTo>
                  <a:lnTo>
                    <a:pt x="671" y="577"/>
                  </a:lnTo>
                  <a:lnTo>
                    <a:pt x="650" y="605"/>
                  </a:lnTo>
                  <a:lnTo>
                    <a:pt x="628" y="630"/>
                  </a:lnTo>
                  <a:lnTo>
                    <a:pt x="602" y="654"/>
                  </a:lnTo>
                  <a:lnTo>
                    <a:pt x="575" y="673"/>
                  </a:lnTo>
                  <a:lnTo>
                    <a:pt x="595" y="721"/>
                  </a:lnTo>
                  <a:lnTo>
                    <a:pt x="597" y="732"/>
                  </a:lnTo>
                  <a:lnTo>
                    <a:pt x="596" y="742"/>
                  </a:lnTo>
                  <a:lnTo>
                    <a:pt x="592" y="753"/>
                  </a:lnTo>
                  <a:lnTo>
                    <a:pt x="585" y="761"/>
                  </a:lnTo>
                  <a:lnTo>
                    <a:pt x="576" y="766"/>
                  </a:lnTo>
                  <a:lnTo>
                    <a:pt x="526" y="787"/>
                  </a:lnTo>
                  <a:lnTo>
                    <a:pt x="515" y="789"/>
                  </a:lnTo>
                  <a:lnTo>
                    <a:pt x="505" y="788"/>
                  </a:lnTo>
                  <a:lnTo>
                    <a:pt x="495" y="784"/>
                  </a:lnTo>
                  <a:lnTo>
                    <a:pt x="486" y="777"/>
                  </a:lnTo>
                  <a:lnTo>
                    <a:pt x="481" y="768"/>
                  </a:lnTo>
                  <a:lnTo>
                    <a:pt x="462" y="720"/>
                  </a:lnTo>
                  <a:lnTo>
                    <a:pt x="417" y="727"/>
                  </a:lnTo>
                  <a:lnTo>
                    <a:pt x="373" y="727"/>
                  </a:lnTo>
                  <a:lnTo>
                    <a:pt x="327" y="720"/>
                  </a:lnTo>
                  <a:lnTo>
                    <a:pt x="307" y="768"/>
                  </a:lnTo>
                  <a:lnTo>
                    <a:pt x="300" y="777"/>
                  </a:lnTo>
                  <a:lnTo>
                    <a:pt x="292" y="784"/>
                  </a:lnTo>
                  <a:lnTo>
                    <a:pt x="283" y="788"/>
                  </a:lnTo>
                  <a:lnTo>
                    <a:pt x="272" y="789"/>
                  </a:lnTo>
                  <a:lnTo>
                    <a:pt x="261" y="786"/>
                  </a:lnTo>
                  <a:lnTo>
                    <a:pt x="211" y="766"/>
                  </a:lnTo>
                  <a:lnTo>
                    <a:pt x="202" y="760"/>
                  </a:lnTo>
                  <a:lnTo>
                    <a:pt x="195" y="752"/>
                  </a:lnTo>
                  <a:lnTo>
                    <a:pt x="191" y="741"/>
                  </a:lnTo>
                  <a:lnTo>
                    <a:pt x="190" y="730"/>
                  </a:lnTo>
                  <a:lnTo>
                    <a:pt x="193" y="720"/>
                  </a:lnTo>
                  <a:lnTo>
                    <a:pt x="213" y="672"/>
                  </a:lnTo>
                  <a:lnTo>
                    <a:pt x="184" y="652"/>
                  </a:lnTo>
                  <a:lnTo>
                    <a:pt x="159" y="628"/>
                  </a:lnTo>
                  <a:lnTo>
                    <a:pt x="137" y="603"/>
                  </a:lnTo>
                  <a:lnTo>
                    <a:pt x="117" y="576"/>
                  </a:lnTo>
                  <a:lnTo>
                    <a:pt x="70" y="595"/>
                  </a:lnTo>
                  <a:lnTo>
                    <a:pt x="59" y="598"/>
                  </a:lnTo>
                  <a:lnTo>
                    <a:pt x="48" y="597"/>
                  </a:lnTo>
                  <a:lnTo>
                    <a:pt x="39" y="593"/>
                  </a:lnTo>
                  <a:lnTo>
                    <a:pt x="31" y="586"/>
                  </a:lnTo>
                  <a:lnTo>
                    <a:pt x="25" y="576"/>
                  </a:lnTo>
                  <a:lnTo>
                    <a:pt x="5" y="527"/>
                  </a:lnTo>
                  <a:lnTo>
                    <a:pt x="1" y="512"/>
                  </a:lnTo>
                  <a:lnTo>
                    <a:pt x="5" y="499"/>
                  </a:lnTo>
                  <a:lnTo>
                    <a:pt x="11" y="489"/>
                  </a:lnTo>
                  <a:lnTo>
                    <a:pt x="21" y="481"/>
                  </a:lnTo>
                  <a:lnTo>
                    <a:pt x="70" y="461"/>
                  </a:lnTo>
                  <a:lnTo>
                    <a:pt x="63" y="417"/>
                  </a:lnTo>
                  <a:lnTo>
                    <a:pt x="63" y="371"/>
                  </a:lnTo>
                  <a:lnTo>
                    <a:pt x="70" y="326"/>
                  </a:lnTo>
                  <a:lnTo>
                    <a:pt x="22" y="306"/>
                  </a:lnTo>
                  <a:lnTo>
                    <a:pt x="13" y="299"/>
                  </a:lnTo>
                  <a:lnTo>
                    <a:pt x="6" y="291"/>
                  </a:lnTo>
                  <a:lnTo>
                    <a:pt x="1" y="282"/>
                  </a:lnTo>
                  <a:lnTo>
                    <a:pt x="0" y="271"/>
                  </a:lnTo>
                  <a:lnTo>
                    <a:pt x="3" y="260"/>
                  </a:lnTo>
                  <a:lnTo>
                    <a:pt x="24" y="210"/>
                  </a:lnTo>
                  <a:lnTo>
                    <a:pt x="30" y="201"/>
                  </a:lnTo>
                  <a:lnTo>
                    <a:pt x="38" y="194"/>
                  </a:lnTo>
                  <a:lnTo>
                    <a:pt x="48" y="189"/>
                  </a:lnTo>
                  <a:lnTo>
                    <a:pt x="59" y="189"/>
                  </a:lnTo>
                  <a:lnTo>
                    <a:pt x="70" y="192"/>
                  </a:lnTo>
                  <a:lnTo>
                    <a:pt x="118" y="212"/>
                  </a:lnTo>
                  <a:lnTo>
                    <a:pt x="139" y="184"/>
                  </a:lnTo>
                  <a:lnTo>
                    <a:pt x="161" y="159"/>
                  </a:lnTo>
                  <a:lnTo>
                    <a:pt x="187" y="137"/>
                  </a:lnTo>
                  <a:lnTo>
                    <a:pt x="214" y="117"/>
                  </a:lnTo>
                  <a:lnTo>
                    <a:pt x="194" y="68"/>
                  </a:lnTo>
                  <a:lnTo>
                    <a:pt x="192" y="58"/>
                  </a:lnTo>
                  <a:lnTo>
                    <a:pt x="193" y="47"/>
                  </a:lnTo>
                  <a:lnTo>
                    <a:pt x="197" y="38"/>
                  </a:lnTo>
                  <a:lnTo>
                    <a:pt x="204" y="30"/>
                  </a:lnTo>
                  <a:lnTo>
                    <a:pt x="213" y="24"/>
                  </a:lnTo>
                  <a:lnTo>
                    <a:pt x="263" y="3"/>
                  </a:lnTo>
                  <a:lnTo>
                    <a:pt x="2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2" name="Freeform 55">
              <a:extLst>
                <a:ext uri="{FF2B5EF4-FFF2-40B4-BE49-F238E27FC236}">
                  <a16:creationId xmlns:a16="http://schemas.microsoft.com/office/drawing/2014/main" id="{5B047C67-0301-6D4D-465E-B45278C494A5}"/>
                </a:ext>
              </a:extLst>
            </p:cNvPr>
            <p:cNvSpPr>
              <a:spLocks noEditPoints="1"/>
            </p:cNvSpPr>
            <p:nvPr/>
          </p:nvSpPr>
          <p:spPr bwMode="auto">
            <a:xfrm>
              <a:off x="1280" y="1365"/>
              <a:ext cx="46" cy="46"/>
            </a:xfrm>
            <a:custGeom>
              <a:avLst/>
              <a:gdLst>
                <a:gd name="T0" fmla="*/ 299 w 695"/>
                <a:gd name="T1" fmla="*/ 197 h 695"/>
                <a:gd name="T2" fmla="*/ 231 w 695"/>
                <a:gd name="T3" fmla="*/ 240 h 695"/>
                <a:gd name="T4" fmla="*/ 193 w 695"/>
                <a:gd name="T5" fmla="*/ 314 h 695"/>
                <a:gd name="T6" fmla="*/ 197 w 695"/>
                <a:gd name="T7" fmla="*/ 396 h 695"/>
                <a:gd name="T8" fmla="*/ 239 w 695"/>
                <a:gd name="T9" fmla="*/ 464 h 695"/>
                <a:gd name="T10" fmla="*/ 314 w 695"/>
                <a:gd name="T11" fmla="*/ 503 h 695"/>
                <a:gd name="T12" fmla="*/ 395 w 695"/>
                <a:gd name="T13" fmla="*/ 499 h 695"/>
                <a:gd name="T14" fmla="*/ 463 w 695"/>
                <a:gd name="T15" fmla="*/ 457 h 695"/>
                <a:gd name="T16" fmla="*/ 503 w 695"/>
                <a:gd name="T17" fmla="*/ 381 h 695"/>
                <a:gd name="T18" fmla="*/ 499 w 695"/>
                <a:gd name="T19" fmla="*/ 301 h 695"/>
                <a:gd name="T20" fmla="*/ 456 w 695"/>
                <a:gd name="T21" fmla="*/ 232 h 695"/>
                <a:gd name="T22" fmla="*/ 381 w 695"/>
                <a:gd name="T23" fmla="*/ 193 h 695"/>
                <a:gd name="T24" fmla="*/ 256 w 695"/>
                <a:gd name="T25" fmla="*/ 3 h 695"/>
                <a:gd name="T26" fmla="*/ 289 w 695"/>
                <a:gd name="T27" fmla="*/ 63 h 695"/>
                <a:gd name="T28" fmla="*/ 407 w 695"/>
                <a:gd name="T29" fmla="*/ 63 h 695"/>
                <a:gd name="T30" fmla="*/ 442 w 695"/>
                <a:gd name="T31" fmla="*/ 4 h 695"/>
                <a:gd name="T32" fmla="*/ 510 w 695"/>
                <a:gd name="T33" fmla="*/ 22 h 695"/>
                <a:gd name="T34" fmla="*/ 528 w 695"/>
                <a:gd name="T35" fmla="*/ 50 h 695"/>
                <a:gd name="T36" fmla="*/ 539 w 695"/>
                <a:gd name="T37" fmla="*/ 130 h 695"/>
                <a:gd name="T38" fmla="*/ 634 w 695"/>
                <a:gd name="T39" fmla="*/ 171 h 695"/>
                <a:gd name="T40" fmla="*/ 669 w 695"/>
                <a:gd name="T41" fmla="*/ 178 h 695"/>
                <a:gd name="T42" fmla="*/ 695 w 695"/>
                <a:gd name="T43" fmla="*/ 243 h 695"/>
                <a:gd name="T44" fmla="*/ 676 w 695"/>
                <a:gd name="T45" fmla="*/ 271 h 695"/>
                <a:gd name="T46" fmla="*/ 639 w 695"/>
                <a:gd name="T47" fmla="*/ 368 h 695"/>
                <a:gd name="T48" fmla="*/ 686 w 695"/>
                <a:gd name="T49" fmla="*/ 433 h 695"/>
                <a:gd name="T50" fmla="*/ 692 w 695"/>
                <a:gd name="T51" fmla="*/ 467 h 695"/>
                <a:gd name="T52" fmla="*/ 656 w 695"/>
                <a:gd name="T53" fmla="*/ 527 h 695"/>
                <a:gd name="T54" fmla="*/ 591 w 695"/>
                <a:gd name="T55" fmla="*/ 509 h 695"/>
                <a:gd name="T56" fmla="*/ 530 w 695"/>
                <a:gd name="T57" fmla="*/ 576 h 695"/>
                <a:gd name="T58" fmla="*/ 526 w 695"/>
                <a:gd name="T59" fmla="*/ 647 h 695"/>
                <a:gd name="T60" fmla="*/ 508 w 695"/>
                <a:gd name="T61" fmla="*/ 675 h 695"/>
                <a:gd name="T62" fmla="*/ 440 w 695"/>
                <a:gd name="T63" fmla="*/ 693 h 695"/>
                <a:gd name="T64" fmla="*/ 406 w 695"/>
                <a:gd name="T65" fmla="*/ 635 h 695"/>
                <a:gd name="T66" fmla="*/ 287 w 695"/>
                <a:gd name="T67" fmla="*/ 635 h 695"/>
                <a:gd name="T68" fmla="*/ 253 w 695"/>
                <a:gd name="T69" fmla="*/ 693 h 695"/>
                <a:gd name="T70" fmla="*/ 186 w 695"/>
                <a:gd name="T71" fmla="*/ 675 h 695"/>
                <a:gd name="T72" fmla="*/ 167 w 695"/>
                <a:gd name="T73" fmla="*/ 646 h 695"/>
                <a:gd name="T74" fmla="*/ 162 w 695"/>
                <a:gd name="T75" fmla="*/ 574 h 695"/>
                <a:gd name="T76" fmla="*/ 102 w 695"/>
                <a:gd name="T77" fmla="*/ 508 h 695"/>
                <a:gd name="T78" fmla="*/ 37 w 695"/>
                <a:gd name="T79" fmla="*/ 525 h 695"/>
                <a:gd name="T80" fmla="*/ 3 w 695"/>
                <a:gd name="T81" fmla="*/ 465 h 695"/>
                <a:gd name="T82" fmla="*/ 10 w 695"/>
                <a:gd name="T83" fmla="*/ 431 h 695"/>
                <a:gd name="T84" fmla="*/ 57 w 695"/>
                <a:gd name="T85" fmla="*/ 368 h 695"/>
                <a:gd name="T86" fmla="*/ 21 w 695"/>
                <a:gd name="T87" fmla="*/ 270 h 695"/>
                <a:gd name="T88" fmla="*/ 2 w 695"/>
                <a:gd name="T89" fmla="*/ 242 h 695"/>
                <a:gd name="T90" fmla="*/ 29 w 695"/>
                <a:gd name="T91" fmla="*/ 176 h 695"/>
                <a:gd name="T92" fmla="*/ 63 w 695"/>
                <a:gd name="T93" fmla="*/ 170 h 695"/>
                <a:gd name="T94" fmla="*/ 143 w 695"/>
                <a:gd name="T95" fmla="*/ 141 h 695"/>
                <a:gd name="T96" fmla="*/ 171 w 695"/>
                <a:gd name="T97" fmla="*/ 61 h 695"/>
                <a:gd name="T98" fmla="*/ 177 w 695"/>
                <a:gd name="T99" fmla="*/ 27 h 695"/>
                <a:gd name="T100" fmla="*/ 244 w 695"/>
                <a:gd name="T101"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5" h="695">
                  <a:moveTo>
                    <a:pt x="353" y="190"/>
                  </a:moveTo>
                  <a:lnTo>
                    <a:pt x="326" y="191"/>
                  </a:lnTo>
                  <a:lnTo>
                    <a:pt x="299" y="197"/>
                  </a:lnTo>
                  <a:lnTo>
                    <a:pt x="275" y="207"/>
                  </a:lnTo>
                  <a:lnTo>
                    <a:pt x="252" y="221"/>
                  </a:lnTo>
                  <a:lnTo>
                    <a:pt x="231" y="240"/>
                  </a:lnTo>
                  <a:lnTo>
                    <a:pt x="215" y="262"/>
                  </a:lnTo>
                  <a:lnTo>
                    <a:pt x="202" y="288"/>
                  </a:lnTo>
                  <a:lnTo>
                    <a:pt x="193" y="314"/>
                  </a:lnTo>
                  <a:lnTo>
                    <a:pt x="190" y="342"/>
                  </a:lnTo>
                  <a:lnTo>
                    <a:pt x="191" y="369"/>
                  </a:lnTo>
                  <a:lnTo>
                    <a:pt x="197" y="396"/>
                  </a:lnTo>
                  <a:lnTo>
                    <a:pt x="207" y="421"/>
                  </a:lnTo>
                  <a:lnTo>
                    <a:pt x="221" y="443"/>
                  </a:lnTo>
                  <a:lnTo>
                    <a:pt x="239" y="464"/>
                  </a:lnTo>
                  <a:lnTo>
                    <a:pt x="262" y="481"/>
                  </a:lnTo>
                  <a:lnTo>
                    <a:pt x="287" y="494"/>
                  </a:lnTo>
                  <a:lnTo>
                    <a:pt x="314" y="503"/>
                  </a:lnTo>
                  <a:lnTo>
                    <a:pt x="341" y="507"/>
                  </a:lnTo>
                  <a:lnTo>
                    <a:pt x="369" y="506"/>
                  </a:lnTo>
                  <a:lnTo>
                    <a:pt x="395" y="499"/>
                  </a:lnTo>
                  <a:lnTo>
                    <a:pt x="420" y="489"/>
                  </a:lnTo>
                  <a:lnTo>
                    <a:pt x="443" y="474"/>
                  </a:lnTo>
                  <a:lnTo>
                    <a:pt x="463" y="457"/>
                  </a:lnTo>
                  <a:lnTo>
                    <a:pt x="480" y="434"/>
                  </a:lnTo>
                  <a:lnTo>
                    <a:pt x="494" y="409"/>
                  </a:lnTo>
                  <a:lnTo>
                    <a:pt x="503" y="381"/>
                  </a:lnTo>
                  <a:lnTo>
                    <a:pt x="506" y="354"/>
                  </a:lnTo>
                  <a:lnTo>
                    <a:pt x="505" y="326"/>
                  </a:lnTo>
                  <a:lnTo>
                    <a:pt x="499" y="301"/>
                  </a:lnTo>
                  <a:lnTo>
                    <a:pt x="489" y="275"/>
                  </a:lnTo>
                  <a:lnTo>
                    <a:pt x="473" y="252"/>
                  </a:lnTo>
                  <a:lnTo>
                    <a:pt x="456" y="232"/>
                  </a:lnTo>
                  <a:lnTo>
                    <a:pt x="434" y="215"/>
                  </a:lnTo>
                  <a:lnTo>
                    <a:pt x="408" y="202"/>
                  </a:lnTo>
                  <a:lnTo>
                    <a:pt x="381" y="193"/>
                  </a:lnTo>
                  <a:lnTo>
                    <a:pt x="353" y="190"/>
                  </a:lnTo>
                  <a:close/>
                  <a:moveTo>
                    <a:pt x="244" y="0"/>
                  </a:moveTo>
                  <a:lnTo>
                    <a:pt x="256" y="3"/>
                  </a:lnTo>
                  <a:lnTo>
                    <a:pt x="265" y="9"/>
                  </a:lnTo>
                  <a:lnTo>
                    <a:pt x="272" y="19"/>
                  </a:lnTo>
                  <a:lnTo>
                    <a:pt x="289" y="63"/>
                  </a:lnTo>
                  <a:lnTo>
                    <a:pt x="328" y="58"/>
                  </a:lnTo>
                  <a:lnTo>
                    <a:pt x="368" y="58"/>
                  </a:lnTo>
                  <a:lnTo>
                    <a:pt x="407" y="63"/>
                  </a:lnTo>
                  <a:lnTo>
                    <a:pt x="426" y="20"/>
                  </a:lnTo>
                  <a:lnTo>
                    <a:pt x="433" y="10"/>
                  </a:lnTo>
                  <a:lnTo>
                    <a:pt x="442" y="4"/>
                  </a:lnTo>
                  <a:lnTo>
                    <a:pt x="454" y="0"/>
                  </a:lnTo>
                  <a:lnTo>
                    <a:pt x="466" y="4"/>
                  </a:lnTo>
                  <a:lnTo>
                    <a:pt x="510" y="22"/>
                  </a:lnTo>
                  <a:lnTo>
                    <a:pt x="520" y="29"/>
                  </a:lnTo>
                  <a:lnTo>
                    <a:pt x="526" y="38"/>
                  </a:lnTo>
                  <a:lnTo>
                    <a:pt x="528" y="50"/>
                  </a:lnTo>
                  <a:lnTo>
                    <a:pt x="526" y="63"/>
                  </a:lnTo>
                  <a:lnTo>
                    <a:pt x="508" y="105"/>
                  </a:lnTo>
                  <a:lnTo>
                    <a:pt x="539" y="130"/>
                  </a:lnTo>
                  <a:lnTo>
                    <a:pt x="568" y="157"/>
                  </a:lnTo>
                  <a:lnTo>
                    <a:pt x="591" y="189"/>
                  </a:lnTo>
                  <a:lnTo>
                    <a:pt x="634" y="171"/>
                  </a:lnTo>
                  <a:lnTo>
                    <a:pt x="646" y="168"/>
                  </a:lnTo>
                  <a:lnTo>
                    <a:pt x="658" y="171"/>
                  </a:lnTo>
                  <a:lnTo>
                    <a:pt x="669" y="178"/>
                  </a:lnTo>
                  <a:lnTo>
                    <a:pt x="675" y="188"/>
                  </a:lnTo>
                  <a:lnTo>
                    <a:pt x="693" y="232"/>
                  </a:lnTo>
                  <a:lnTo>
                    <a:pt x="695" y="243"/>
                  </a:lnTo>
                  <a:lnTo>
                    <a:pt x="693" y="255"/>
                  </a:lnTo>
                  <a:lnTo>
                    <a:pt x="686" y="265"/>
                  </a:lnTo>
                  <a:lnTo>
                    <a:pt x="676" y="271"/>
                  </a:lnTo>
                  <a:lnTo>
                    <a:pt x="633" y="290"/>
                  </a:lnTo>
                  <a:lnTo>
                    <a:pt x="639" y="328"/>
                  </a:lnTo>
                  <a:lnTo>
                    <a:pt x="639" y="368"/>
                  </a:lnTo>
                  <a:lnTo>
                    <a:pt x="633" y="408"/>
                  </a:lnTo>
                  <a:lnTo>
                    <a:pt x="676" y="426"/>
                  </a:lnTo>
                  <a:lnTo>
                    <a:pt x="686" y="433"/>
                  </a:lnTo>
                  <a:lnTo>
                    <a:pt x="692" y="442"/>
                  </a:lnTo>
                  <a:lnTo>
                    <a:pt x="694" y="455"/>
                  </a:lnTo>
                  <a:lnTo>
                    <a:pt x="692" y="467"/>
                  </a:lnTo>
                  <a:lnTo>
                    <a:pt x="674" y="511"/>
                  </a:lnTo>
                  <a:lnTo>
                    <a:pt x="667" y="521"/>
                  </a:lnTo>
                  <a:lnTo>
                    <a:pt x="656" y="527"/>
                  </a:lnTo>
                  <a:lnTo>
                    <a:pt x="645" y="529"/>
                  </a:lnTo>
                  <a:lnTo>
                    <a:pt x="633" y="527"/>
                  </a:lnTo>
                  <a:lnTo>
                    <a:pt x="591" y="509"/>
                  </a:lnTo>
                  <a:lnTo>
                    <a:pt x="573" y="533"/>
                  </a:lnTo>
                  <a:lnTo>
                    <a:pt x="553" y="555"/>
                  </a:lnTo>
                  <a:lnTo>
                    <a:pt x="530" y="576"/>
                  </a:lnTo>
                  <a:lnTo>
                    <a:pt x="507" y="593"/>
                  </a:lnTo>
                  <a:lnTo>
                    <a:pt x="524" y="635"/>
                  </a:lnTo>
                  <a:lnTo>
                    <a:pt x="526" y="647"/>
                  </a:lnTo>
                  <a:lnTo>
                    <a:pt x="524" y="658"/>
                  </a:lnTo>
                  <a:lnTo>
                    <a:pt x="518" y="668"/>
                  </a:lnTo>
                  <a:lnTo>
                    <a:pt x="508" y="675"/>
                  </a:lnTo>
                  <a:lnTo>
                    <a:pt x="464" y="693"/>
                  </a:lnTo>
                  <a:lnTo>
                    <a:pt x="452" y="695"/>
                  </a:lnTo>
                  <a:lnTo>
                    <a:pt x="440" y="693"/>
                  </a:lnTo>
                  <a:lnTo>
                    <a:pt x="430" y="687"/>
                  </a:lnTo>
                  <a:lnTo>
                    <a:pt x="423" y="677"/>
                  </a:lnTo>
                  <a:lnTo>
                    <a:pt x="406" y="635"/>
                  </a:lnTo>
                  <a:lnTo>
                    <a:pt x="367" y="640"/>
                  </a:lnTo>
                  <a:lnTo>
                    <a:pt x="327" y="640"/>
                  </a:lnTo>
                  <a:lnTo>
                    <a:pt x="287" y="635"/>
                  </a:lnTo>
                  <a:lnTo>
                    <a:pt x="270" y="677"/>
                  </a:lnTo>
                  <a:lnTo>
                    <a:pt x="263" y="687"/>
                  </a:lnTo>
                  <a:lnTo>
                    <a:pt x="253" y="693"/>
                  </a:lnTo>
                  <a:lnTo>
                    <a:pt x="241" y="695"/>
                  </a:lnTo>
                  <a:lnTo>
                    <a:pt x="229" y="693"/>
                  </a:lnTo>
                  <a:lnTo>
                    <a:pt x="186" y="675"/>
                  </a:lnTo>
                  <a:lnTo>
                    <a:pt x="175" y="667"/>
                  </a:lnTo>
                  <a:lnTo>
                    <a:pt x="169" y="657"/>
                  </a:lnTo>
                  <a:lnTo>
                    <a:pt x="167" y="646"/>
                  </a:lnTo>
                  <a:lnTo>
                    <a:pt x="169" y="634"/>
                  </a:lnTo>
                  <a:lnTo>
                    <a:pt x="187" y="592"/>
                  </a:lnTo>
                  <a:lnTo>
                    <a:pt x="162" y="574"/>
                  </a:lnTo>
                  <a:lnTo>
                    <a:pt x="140" y="554"/>
                  </a:lnTo>
                  <a:lnTo>
                    <a:pt x="119" y="532"/>
                  </a:lnTo>
                  <a:lnTo>
                    <a:pt x="102" y="508"/>
                  </a:lnTo>
                  <a:lnTo>
                    <a:pt x="60" y="525"/>
                  </a:lnTo>
                  <a:lnTo>
                    <a:pt x="48" y="527"/>
                  </a:lnTo>
                  <a:lnTo>
                    <a:pt x="37" y="525"/>
                  </a:lnTo>
                  <a:lnTo>
                    <a:pt x="27" y="519"/>
                  </a:lnTo>
                  <a:lnTo>
                    <a:pt x="21" y="509"/>
                  </a:lnTo>
                  <a:lnTo>
                    <a:pt x="3" y="465"/>
                  </a:lnTo>
                  <a:lnTo>
                    <a:pt x="0" y="453"/>
                  </a:lnTo>
                  <a:lnTo>
                    <a:pt x="3" y="440"/>
                  </a:lnTo>
                  <a:lnTo>
                    <a:pt x="10" y="431"/>
                  </a:lnTo>
                  <a:lnTo>
                    <a:pt x="21" y="424"/>
                  </a:lnTo>
                  <a:lnTo>
                    <a:pt x="63" y="407"/>
                  </a:lnTo>
                  <a:lnTo>
                    <a:pt x="57" y="368"/>
                  </a:lnTo>
                  <a:lnTo>
                    <a:pt x="57" y="328"/>
                  </a:lnTo>
                  <a:lnTo>
                    <a:pt x="63" y="288"/>
                  </a:lnTo>
                  <a:lnTo>
                    <a:pt x="21" y="270"/>
                  </a:lnTo>
                  <a:lnTo>
                    <a:pt x="11" y="263"/>
                  </a:lnTo>
                  <a:lnTo>
                    <a:pt x="4" y="253"/>
                  </a:lnTo>
                  <a:lnTo>
                    <a:pt x="2" y="242"/>
                  </a:lnTo>
                  <a:lnTo>
                    <a:pt x="4" y="230"/>
                  </a:lnTo>
                  <a:lnTo>
                    <a:pt x="23" y="186"/>
                  </a:lnTo>
                  <a:lnTo>
                    <a:pt x="29" y="176"/>
                  </a:lnTo>
                  <a:lnTo>
                    <a:pt x="39" y="170"/>
                  </a:lnTo>
                  <a:lnTo>
                    <a:pt x="50" y="167"/>
                  </a:lnTo>
                  <a:lnTo>
                    <a:pt x="63" y="170"/>
                  </a:lnTo>
                  <a:lnTo>
                    <a:pt x="105" y="188"/>
                  </a:lnTo>
                  <a:lnTo>
                    <a:pt x="124" y="162"/>
                  </a:lnTo>
                  <a:lnTo>
                    <a:pt x="143" y="141"/>
                  </a:lnTo>
                  <a:lnTo>
                    <a:pt x="165" y="121"/>
                  </a:lnTo>
                  <a:lnTo>
                    <a:pt x="189" y="104"/>
                  </a:lnTo>
                  <a:lnTo>
                    <a:pt x="171" y="61"/>
                  </a:lnTo>
                  <a:lnTo>
                    <a:pt x="169" y="48"/>
                  </a:lnTo>
                  <a:lnTo>
                    <a:pt x="171" y="37"/>
                  </a:lnTo>
                  <a:lnTo>
                    <a:pt x="177" y="27"/>
                  </a:lnTo>
                  <a:lnTo>
                    <a:pt x="188" y="21"/>
                  </a:lnTo>
                  <a:lnTo>
                    <a:pt x="231" y="3"/>
                  </a:lnTo>
                  <a:lnTo>
                    <a:pt x="24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3" name="Freeform 56">
              <a:extLst>
                <a:ext uri="{FF2B5EF4-FFF2-40B4-BE49-F238E27FC236}">
                  <a16:creationId xmlns:a16="http://schemas.microsoft.com/office/drawing/2014/main" id="{516EAD04-9AEE-9D44-2238-7F57231CC112}"/>
                </a:ext>
              </a:extLst>
            </p:cNvPr>
            <p:cNvSpPr>
              <a:spLocks/>
            </p:cNvSpPr>
            <p:nvPr/>
          </p:nvSpPr>
          <p:spPr bwMode="auto">
            <a:xfrm>
              <a:off x="1157" y="1408"/>
              <a:ext cx="177" cy="167"/>
            </a:xfrm>
            <a:custGeom>
              <a:avLst/>
              <a:gdLst>
                <a:gd name="T0" fmla="*/ 1262 w 2653"/>
                <a:gd name="T1" fmla="*/ 87 h 2511"/>
                <a:gd name="T2" fmla="*/ 1270 w 2653"/>
                <a:gd name="T3" fmla="*/ 17 h 2511"/>
                <a:gd name="T4" fmla="*/ 1317 w 2653"/>
                <a:gd name="T5" fmla="*/ 1 h 2511"/>
                <a:gd name="T6" fmla="*/ 1350 w 2653"/>
                <a:gd name="T7" fmla="*/ 3 h 2511"/>
                <a:gd name="T8" fmla="*/ 1394 w 2653"/>
                <a:gd name="T9" fmla="*/ 33 h 2511"/>
                <a:gd name="T10" fmla="*/ 1371 w 2653"/>
                <a:gd name="T11" fmla="*/ 127 h 2511"/>
                <a:gd name="T12" fmla="*/ 1535 w 2653"/>
                <a:gd name="T13" fmla="*/ 10 h 2511"/>
                <a:gd name="T14" fmla="*/ 1670 w 2653"/>
                <a:gd name="T15" fmla="*/ 78 h 2511"/>
                <a:gd name="T16" fmla="*/ 1792 w 2653"/>
                <a:gd name="T17" fmla="*/ 165 h 2511"/>
                <a:gd name="T18" fmla="*/ 1875 w 2653"/>
                <a:gd name="T19" fmla="*/ 165 h 2511"/>
                <a:gd name="T20" fmla="*/ 2000 w 2653"/>
                <a:gd name="T21" fmla="*/ 100 h 2511"/>
                <a:gd name="T22" fmla="*/ 2148 w 2653"/>
                <a:gd name="T23" fmla="*/ 202 h 2511"/>
                <a:gd name="T24" fmla="*/ 2129 w 2653"/>
                <a:gd name="T25" fmla="*/ 116 h 2511"/>
                <a:gd name="T26" fmla="*/ 2172 w 2653"/>
                <a:gd name="T27" fmla="*/ 93 h 2511"/>
                <a:gd name="T28" fmla="*/ 2202 w 2653"/>
                <a:gd name="T29" fmla="*/ 93 h 2511"/>
                <a:gd name="T30" fmla="*/ 2244 w 2653"/>
                <a:gd name="T31" fmla="*/ 116 h 2511"/>
                <a:gd name="T32" fmla="*/ 2227 w 2653"/>
                <a:gd name="T33" fmla="*/ 202 h 2511"/>
                <a:gd name="T34" fmla="*/ 2375 w 2653"/>
                <a:gd name="T35" fmla="*/ 101 h 2511"/>
                <a:gd name="T36" fmla="*/ 2511 w 2653"/>
                <a:gd name="T37" fmla="*/ 172 h 2511"/>
                <a:gd name="T38" fmla="*/ 2621 w 2653"/>
                <a:gd name="T39" fmla="*/ 260 h 2511"/>
                <a:gd name="T40" fmla="*/ 2652 w 2653"/>
                <a:gd name="T41" fmla="*/ 401 h 2511"/>
                <a:gd name="T42" fmla="*/ 2642 w 2653"/>
                <a:gd name="T43" fmla="*/ 615 h 2511"/>
                <a:gd name="T44" fmla="*/ 2605 w 2653"/>
                <a:gd name="T45" fmla="*/ 778 h 2511"/>
                <a:gd name="T46" fmla="*/ 2539 w 2653"/>
                <a:gd name="T47" fmla="*/ 928 h 2511"/>
                <a:gd name="T48" fmla="*/ 2501 w 2653"/>
                <a:gd name="T49" fmla="*/ 999 h 2511"/>
                <a:gd name="T50" fmla="*/ 2344 w 2653"/>
                <a:gd name="T51" fmla="*/ 2275 h 2511"/>
                <a:gd name="T52" fmla="*/ 2072 w 2653"/>
                <a:gd name="T53" fmla="*/ 2303 h 2511"/>
                <a:gd name="T54" fmla="*/ 1907 w 2653"/>
                <a:gd name="T55" fmla="*/ 1127 h 2511"/>
                <a:gd name="T56" fmla="*/ 1864 w 2653"/>
                <a:gd name="T57" fmla="*/ 981 h 2511"/>
                <a:gd name="T58" fmla="*/ 1807 w 2653"/>
                <a:gd name="T59" fmla="*/ 868 h 2511"/>
                <a:gd name="T60" fmla="*/ 1737 w 2653"/>
                <a:gd name="T61" fmla="*/ 929 h 2511"/>
                <a:gd name="T62" fmla="*/ 1686 w 2653"/>
                <a:gd name="T63" fmla="*/ 1026 h 2511"/>
                <a:gd name="T64" fmla="*/ 1513 w 2653"/>
                <a:gd name="T65" fmla="*/ 2459 h 2511"/>
                <a:gd name="T66" fmla="*/ 1215 w 2653"/>
                <a:gd name="T67" fmla="*/ 2511 h 2511"/>
                <a:gd name="T68" fmla="*/ 1137 w 2653"/>
                <a:gd name="T69" fmla="*/ 2440 h 2511"/>
                <a:gd name="T70" fmla="*/ 964 w 2653"/>
                <a:gd name="T71" fmla="*/ 1019 h 2511"/>
                <a:gd name="T72" fmla="*/ 906 w 2653"/>
                <a:gd name="T73" fmla="*/ 903 h 2511"/>
                <a:gd name="T74" fmla="*/ 836 w 2653"/>
                <a:gd name="T75" fmla="*/ 891 h 2511"/>
                <a:gd name="T76" fmla="*/ 786 w 2653"/>
                <a:gd name="T77" fmla="*/ 991 h 2511"/>
                <a:gd name="T78" fmla="*/ 634 w 2653"/>
                <a:gd name="T79" fmla="*/ 2243 h 2511"/>
                <a:gd name="T80" fmla="*/ 565 w 2653"/>
                <a:gd name="T81" fmla="*/ 2305 h 2511"/>
                <a:gd name="T82" fmla="*/ 303 w 2653"/>
                <a:gd name="T83" fmla="*/ 2260 h 2511"/>
                <a:gd name="T84" fmla="*/ 151 w 2653"/>
                <a:gd name="T85" fmla="*/ 997 h 2511"/>
                <a:gd name="T86" fmla="*/ 105 w 2653"/>
                <a:gd name="T87" fmla="*/ 905 h 2511"/>
                <a:gd name="T88" fmla="*/ 40 w 2653"/>
                <a:gd name="T89" fmla="*/ 752 h 2511"/>
                <a:gd name="T90" fmla="*/ 8 w 2653"/>
                <a:gd name="T91" fmla="*/ 580 h 2511"/>
                <a:gd name="T92" fmla="*/ 2 w 2653"/>
                <a:gd name="T93" fmla="*/ 369 h 2511"/>
                <a:gd name="T94" fmla="*/ 47 w 2653"/>
                <a:gd name="T95" fmla="*/ 244 h 2511"/>
                <a:gd name="T96" fmla="*/ 170 w 2653"/>
                <a:gd name="T97" fmla="*/ 157 h 2511"/>
                <a:gd name="T98" fmla="*/ 290 w 2653"/>
                <a:gd name="T99" fmla="*/ 96 h 2511"/>
                <a:gd name="T100" fmla="*/ 416 w 2653"/>
                <a:gd name="T101" fmla="*/ 181 h 2511"/>
                <a:gd name="T102" fmla="*/ 414 w 2653"/>
                <a:gd name="T103" fmla="*/ 109 h 2511"/>
                <a:gd name="T104" fmla="*/ 458 w 2653"/>
                <a:gd name="T105" fmla="*/ 92 h 2511"/>
                <a:gd name="T106" fmla="*/ 489 w 2653"/>
                <a:gd name="T107" fmla="*/ 94 h 2511"/>
                <a:gd name="T108" fmla="*/ 528 w 2653"/>
                <a:gd name="T109" fmla="*/ 125 h 2511"/>
                <a:gd name="T110" fmla="*/ 491 w 2653"/>
                <a:gd name="T111" fmla="*/ 225 h 2511"/>
                <a:gd name="T112" fmla="*/ 668 w 2653"/>
                <a:gd name="T113" fmla="*/ 107 h 2511"/>
                <a:gd name="T114" fmla="*/ 803 w 2653"/>
                <a:gd name="T115" fmla="*/ 181 h 2511"/>
                <a:gd name="T116" fmla="*/ 871 w 2653"/>
                <a:gd name="T117" fmla="*/ 155 h 2511"/>
                <a:gd name="T118" fmla="*/ 1010 w 2653"/>
                <a:gd name="T119" fmla="*/ 63 h 2511"/>
                <a:gd name="T120" fmla="*/ 1129 w 2653"/>
                <a:gd name="T121" fmla="*/ 4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53" h="2511">
                  <a:moveTo>
                    <a:pt x="1139" y="0"/>
                  </a:moveTo>
                  <a:lnTo>
                    <a:pt x="1240" y="319"/>
                  </a:lnTo>
                  <a:lnTo>
                    <a:pt x="1299" y="152"/>
                  </a:lnTo>
                  <a:lnTo>
                    <a:pt x="1282" y="127"/>
                  </a:lnTo>
                  <a:lnTo>
                    <a:pt x="1270" y="105"/>
                  </a:lnTo>
                  <a:lnTo>
                    <a:pt x="1262" y="87"/>
                  </a:lnTo>
                  <a:lnTo>
                    <a:pt x="1257" y="69"/>
                  </a:lnTo>
                  <a:lnTo>
                    <a:pt x="1255" y="55"/>
                  </a:lnTo>
                  <a:lnTo>
                    <a:pt x="1256" y="43"/>
                  </a:lnTo>
                  <a:lnTo>
                    <a:pt x="1259" y="33"/>
                  </a:lnTo>
                  <a:lnTo>
                    <a:pt x="1264" y="24"/>
                  </a:lnTo>
                  <a:lnTo>
                    <a:pt x="1270" y="17"/>
                  </a:lnTo>
                  <a:lnTo>
                    <a:pt x="1278" y="12"/>
                  </a:lnTo>
                  <a:lnTo>
                    <a:pt x="1286" y="8"/>
                  </a:lnTo>
                  <a:lnTo>
                    <a:pt x="1294" y="5"/>
                  </a:lnTo>
                  <a:lnTo>
                    <a:pt x="1303" y="3"/>
                  </a:lnTo>
                  <a:lnTo>
                    <a:pt x="1311" y="1"/>
                  </a:lnTo>
                  <a:lnTo>
                    <a:pt x="1317" y="1"/>
                  </a:lnTo>
                  <a:lnTo>
                    <a:pt x="1323" y="0"/>
                  </a:lnTo>
                  <a:lnTo>
                    <a:pt x="1326" y="0"/>
                  </a:lnTo>
                  <a:lnTo>
                    <a:pt x="1330" y="0"/>
                  </a:lnTo>
                  <a:lnTo>
                    <a:pt x="1335" y="1"/>
                  </a:lnTo>
                  <a:lnTo>
                    <a:pt x="1342" y="1"/>
                  </a:lnTo>
                  <a:lnTo>
                    <a:pt x="1350" y="3"/>
                  </a:lnTo>
                  <a:lnTo>
                    <a:pt x="1358" y="5"/>
                  </a:lnTo>
                  <a:lnTo>
                    <a:pt x="1367" y="8"/>
                  </a:lnTo>
                  <a:lnTo>
                    <a:pt x="1375" y="12"/>
                  </a:lnTo>
                  <a:lnTo>
                    <a:pt x="1382" y="17"/>
                  </a:lnTo>
                  <a:lnTo>
                    <a:pt x="1389" y="24"/>
                  </a:lnTo>
                  <a:lnTo>
                    <a:pt x="1394" y="33"/>
                  </a:lnTo>
                  <a:lnTo>
                    <a:pt x="1397" y="43"/>
                  </a:lnTo>
                  <a:lnTo>
                    <a:pt x="1397" y="55"/>
                  </a:lnTo>
                  <a:lnTo>
                    <a:pt x="1396" y="69"/>
                  </a:lnTo>
                  <a:lnTo>
                    <a:pt x="1391" y="87"/>
                  </a:lnTo>
                  <a:lnTo>
                    <a:pt x="1383" y="105"/>
                  </a:lnTo>
                  <a:lnTo>
                    <a:pt x="1371" y="127"/>
                  </a:lnTo>
                  <a:lnTo>
                    <a:pt x="1354" y="152"/>
                  </a:lnTo>
                  <a:lnTo>
                    <a:pt x="1413" y="319"/>
                  </a:lnTo>
                  <a:lnTo>
                    <a:pt x="1513" y="0"/>
                  </a:lnTo>
                  <a:lnTo>
                    <a:pt x="1516" y="1"/>
                  </a:lnTo>
                  <a:lnTo>
                    <a:pt x="1523" y="4"/>
                  </a:lnTo>
                  <a:lnTo>
                    <a:pt x="1535" y="10"/>
                  </a:lnTo>
                  <a:lnTo>
                    <a:pt x="1552" y="17"/>
                  </a:lnTo>
                  <a:lnTo>
                    <a:pt x="1571" y="25"/>
                  </a:lnTo>
                  <a:lnTo>
                    <a:pt x="1592" y="37"/>
                  </a:lnTo>
                  <a:lnTo>
                    <a:pt x="1617" y="49"/>
                  </a:lnTo>
                  <a:lnTo>
                    <a:pt x="1643" y="63"/>
                  </a:lnTo>
                  <a:lnTo>
                    <a:pt x="1670" y="78"/>
                  </a:lnTo>
                  <a:lnTo>
                    <a:pt x="1697" y="95"/>
                  </a:lnTo>
                  <a:lnTo>
                    <a:pt x="1726" y="113"/>
                  </a:lnTo>
                  <a:lnTo>
                    <a:pt x="1752" y="132"/>
                  </a:lnTo>
                  <a:lnTo>
                    <a:pt x="1767" y="144"/>
                  </a:lnTo>
                  <a:lnTo>
                    <a:pt x="1780" y="155"/>
                  </a:lnTo>
                  <a:lnTo>
                    <a:pt x="1792" y="165"/>
                  </a:lnTo>
                  <a:lnTo>
                    <a:pt x="1804" y="176"/>
                  </a:lnTo>
                  <a:lnTo>
                    <a:pt x="1818" y="190"/>
                  </a:lnTo>
                  <a:lnTo>
                    <a:pt x="1821" y="193"/>
                  </a:lnTo>
                  <a:lnTo>
                    <a:pt x="1824" y="198"/>
                  </a:lnTo>
                  <a:lnTo>
                    <a:pt x="1850" y="181"/>
                  </a:lnTo>
                  <a:lnTo>
                    <a:pt x="1875" y="165"/>
                  </a:lnTo>
                  <a:lnTo>
                    <a:pt x="1900" y="151"/>
                  </a:lnTo>
                  <a:lnTo>
                    <a:pt x="1924" y="137"/>
                  </a:lnTo>
                  <a:lnTo>
                    <a:pt x="1947" y="126"/>
                  </a:lnTo>
                  <a:lnTo>
                    <a:pt x="1968" y="116"/>
                  </a:lnTo>
                  <a:lnTo>
                    <a:pt x="1986" y="107"/>
                  </a:lnTo>
                  <a:lnTo>
                    <a:pt x="2000" y="100"/>
                  </a:lnTo>
                  <a:lnTo>
                    <a:pt x="2012" y="96"/>
                  </a:lnTo>
                  <a:lnTo>
                    <a:pt x="2019" y="93"/>
                  </a:lnTo>
                  <a:lnTo>
                    <a:pt x="2021" y="92"/>
                  </a:lnTo>
                  <a:lnTo>
                    <a:pt x="2110" y="372"/>
                  </a:lnTo>
                  <a:lnTo>
                    <a:pt x="2163" y="225"/>
                  </a:lnTo>
                  <a:lnTo>
                    <a:pt x="2148" y="202"/>
                  </a:lnTo>
                  <a:lnTo>
                    <a:pt x="2136" y="181"/>
                  </a:lnTo>
                  <a:lnTo>
                    <a:pt x="2129" y="164"/>
                  </a:lnTo>
                  <a:lnTo>
                    <a:pt x="2125" y="149"/>
                  </a:lnTo>
                  <a:lnTo>
                    <a:pt x="2124" y="136"/>
                  </a:lnTo>
                  <a:lnTo>
                    <a:pt x="2125" y="125"/>
                  </a:lnTo>
                  <a:lnTo>
                    <a:pt x="2129" y="116"/>
                  </a:lnTo>
                  <a:lnTo>
                    <a:pt x="2134" y="109"/>
                  </a:lnTo>
                  <a:lnTo>
                    <a:pt x="2141" y="104"/>
                  </a:lnTo>
                  <a:lnTo>
                    <a:pt x="2149" y="99"/>
                  </a:lnTo>
                  <a:lnTo>
                    <a:pt x="2157" y="96"/>
                  </a:lnTo>
                  <a:lnTo>
                    <a:pt x="2164" y="94"/>
                  </a:lnTo>
                  <a:lnTo>
                    <a:pt x="2172" y="93"/>
                  </a:lnTo>
                  <a:lnTo>
                    <a:pt x="2178" y="92"/>
                  </a:lnTo>
                  <a:lnTo>
                    <a:pt x="2183" y="92"/>
                  </a:lnTo>
                  <a:lnTo>
                    <a:pt x="2187" y="92"/>
                  </a:lnTo>
                  <a:lnTo>
                    <a:pt x="2190" y="92"/>
                  </a:lnTo>
                  <a:lnTo>
                    <a:pt x="2195" y="92"/>
                  </a:lnTo>
                  <a:lnTo>
                    <a:pt x="2202" y="93"/>
                  </a:lnTo>
                  <a:lnTo>
                    <a:pt x="2210" y="94"/>
                  </a:lnTo>
                  <a:lnTo>
                    <a:pt x="2218" y="96"/>
                  </a:lnTo>
                  <a:lnTo>
                    <a:pt x="2225" y="99"/>
                  </a:lnTo>
                  <a:lnTo>
                    <a:pt x="2233" y="104"/>
                  </a:lnTo>
                  <a:lnTo>
                    <a:pt x="2239" y="109"/>
                  </a:lnTo>
                  <a:lnTo>
                    <a:pt x="2244" y="116"/>
                  </a:lnTo>
                  <a:lnTo>
                    <a:pt x="2248" y="125"/>
                  </a:lnTo>
                  <a:lnTo>
                    <a:pt x="2249" y="136"/>
                  </a:lnTo>
                  <a:lnTo>
                    <a:pt x="2249" y="149"/>
                  </a:lnTo>
                  <a:lnTo>
                    <a:pt x="2245" y="164"/>
                  </a:lnTo>
                  <a:lnTo>
                    <a:pt x="2238" y="181"/>
                  </a:lnTo>
                  <a:lnTo>
                    <a:pt x="2227" y="202"/>
                  </a:lnTo>
                  <a:lnTo>
                    <a:pt x="2212" y="225"/>
                  </a:lnTo>
                  <a:lnTo>
                    <a:pt x="2263" y="372"/>
                  </a:lnTo>
                  <a:lnTo>
                    <a:pt x="2352" y="92"/>
                  </a:lnTo>
                  <a:lnTo>
                    <a:pt x="2355" y="93"/>
                  </a:lnTo>
                  <a:lnTo>
                    <a:pt x="2363" y="96"/>
                  </a:lnTo>
                  <a:lnTo>
                    <a:pt x="2375" y="101"/>
                  </a:lnTo>
                  <a:lnTo>
                    <a:pt x="2392" y="109"/>
                  </a:lnTo>
                  <a:lnTo>
                    <a:pt x="2411" y="118"/>
                  </a:lnTo>
                  <a:lnTo>
                    <a:pt x="2433" y="129"/>
                  </a:lnTo>
                  <a:lnTo>
                    <a:pt x="2458" y="143"/>
                  </a:lnTo>
                  <a:lnTo>
                    <a:pt x="2484" y="157"/>
                  </a:lnTo>
                  <a:lnTo>
                    <a:pt x="2511" y="172"/>
                  </a:lnTo>
                  <a:lnTo>
                    <a:pt x="2537" y="189"/>
                  </a:lnTo>
                  <a:lnTo>
                    <a:pt x="2563" y="208"/>
                  </a:lnTo>
                  <a:lnTo>
                    <a:pt x="2580" y="221"/>
                  </a:lnTo>
                  <a:lnTo>
                    <a:pt x="2593" y="232"/>
                  </a:lnTo>
                  <a:lnTo>
                    <a:pt x="2606" y="244"/>
                  </a:lnTo>
                  <a:lnTo>
                    <a:pt x="2621" y="260"/>
                  </a:lnTo>
                  <a:lnTo>
                    <a:pt x="2631" y="272"/>
                  </a:lnTo>
                  <a:lnTo>
                    <a:pt x="2638" y="290"/>
                  </a:lnTo>
                  <a:lnTo>
                    <a:pt x="2644" y="313"/>
                  </a:lnTo>
                  <a:lnTo>
                    <a:pt x="2648" y="339"/>
                  </a:lnTo>
                  <a:lnTo>
                    <a:pt x="2651" y="369"/>
                  </a:lnTo>
                  <a:lnTo>
                    <a:pt x="2652" y="401"/>
                  </a:lnTo>
                  <a:lnTo>
                    <a:pt x="2653" y="436"/>
                  </a:lnTo>
                  <a:lnTo>
                    <a:pt x="2652" y="471"/>
                  </a:lnTo>
                  <a:lnTo>
                    <a:pt x="2651" y="508"/>
                  </a:lnTo>
                  <a:lnTo>
                    <a:pt x="2649" y="545"/>
                  </a:lnTo>
                  <a:lnTo>
                    <a:pt x="2645" y="580"/>
                  </a:lnTo>
                  <a:lnTo>
                    <a:pt x="2642" y="615"/>
                  </a:lnTo>
                  <a:lnTo>
                    <a:pt x="2637" y="648"/>
                  </a:lnTo>
                  <a:lnTo>
                    <a:pt x="2633" y="678"/>
                  </a:lnTo>
                  <a:lnTo>
                    <a:pt x="2627" y="705"/>
                  </a:lnTo>
                  <a:lnTo>
                    <a:pt x="2621" y="728"/>
                  </a:lnTo>
                  <a:lnTo>
                    <a:pt x="2614" y="752"/>
                  </a:lnTo>
                  <a:lnTo>
                    <a:pt x="2605" y="778"/>
                  </a:lnTo>
                  <a:lnTo>
                    <a:pt x="2595" y="804"/>
                  </a:lnTo>
                  <a:lnTo>
                    <a:pt x="2584" y="831"/>
                  </a:lnTo>
                  <a:lnTo>
                    <a:pt x="2573" y="856"/>
                  </a:lnTo>
                  <a:lnTo>
                    <a:pt x="2561" y="882"/>
                  </a:lnTo>
                  <a:lnTo>
                    <a:pt x="2550" y="905"/>
                  </a:lnTo>
                  <a:lnTo>
                    <a:pt x="2539" y="928"/>
                  </a:lnTo>
                  <a:lnTo>
                    <a:pt x="2529" y="947"/>
                  </a:lnTo>
                  <a:lnTo>
                    <a:pt x="2520" y="964"/>
                  </a:lnTo>
                  <a:lnTo>
                    <a:pt x="2513" y="978"/>
                  </a:lnTo>
                  <a:lnTo>
                    <a:pt x="2507" y="990"/>
                  </a:lnTo>
                  <a:lnTo>
                    <a:pt x="2503" y="997"/>
                  </a:lnTo>
                  <a:lnTo>
                    <a:pt x="2501" y="999"/>
                  </a:lnTo>
                  <a:lnTo>
                    <a:pt x="2486" y="1040"/>
                  </a:lnTo>
                  <a:lnTo>
                    <a:pt x="2475" y="1082"/>
                  </a:lnTo>
                  <a:lnTo>
                    <a:pt x="2468" y="1127"/>
                  </a:lnTo>
                  <a:lnTo>
                    <a:pt x="2355" y="2243"/>
                  </a:lnTo>
                  <a:lnTo>
                    <a:pt x="2351" y="2260"/>
                  </a:lnTo>
                  <a:lnTo>
                    <a:pt x="2344" y="2275"/>
                  </a:lnTo>
                  <a:lnTo>
                    <a:pt x="2333" y="2288"/>
                  </a:lnTo>
                  <a:lnTo>
                    <a:pt x="2318" y="2297"/>
                  </a:lnTo>
                  <a:lnTo>
                    <a:pt x="2303" y="2303"/>
                  </a:lnTo>
                  <a:lnTo>
                    <a:pt x="2286" y="2305"/>
                  </a:lnTo>
                  <a:lnTo>
                    <a:pt x="2090" y="2305"/>
                  </a:lnTo>
                  <a:lnTo>
                    <a:pt x="2072" y="2303"/>
                  </a:lnTo>
                  <a:lnTo>
                    <a:pt x="2056" y="2297"/>
                  </a:lnTo>
                  <a:lnTo>
                    <a:pt x="2043" y="2288"/>
                  </a:lnTo>
                  <a:lnTo>
                    <a:pt x="2032" y="2275"/>
                  </a:lnTo>
                  <a:lnTo>
                    <a:pt x="2025" y="2260"/>
                  </a:lnTo>
                  <a:lnTo>
                    <a:pt x="2020" y="2243"/>
                  </a:lnTo>
                  <a:lnTo>
                    <a:pt x="1907" y="1127"/>
                  </a:lnTo>
                  <a:lnTo>
                    <a:pt x="1900" y="1082"/>
                  </a:lnTo>
                  <a:lnTo>
                    <a:pt x="1889" y="1040"/>
                  </a:lnTo>
                  <a:lnTo>
                    <a:pt x="1873" y="999"/>
                  </a:lnTo>
                  <a:lnTo>
                    <a:pt x="1872" y="997"/>
                  </a:lnTo>
                  <a:lnTo>
                    <a:pt x="1869" y="991"/>
                  </a:lnTo>
                  <a:lnTo>
                    <a:pt x="1864" y="981"/>
                  </a:lnTo>
                  <a:lnTo>
                    <a:pt x="1857" y="967"/>
                  </a:lnTo>
                  <a:lnTo>
                    <a:pt x="1849" y="952"/>
                  </a:lnTo>
                  <a:lnTo>
                    <a:pt x="1839" y="934"/>
                  </a:lnTo>
                  <a:lnTo>
                    <a:pt x="1829" y="913"/>
                  </a:lnTo>
                  <a:lnTo>
                    <a:pt x="1818" y="891"/>
                  </a:lnTo>
                  <a:lnTo>
                    <a:pt x="1807" y="868"/>
                  </a:lnTo>
                  <a:lnTo>
                    <a:pt x="1797" y="843"/>
                  </a:lnTo>
                  <a:lnTo>
                    <a:pt x="1786" y="819"/>
                  </a:lnTo>
                  <a:lnTo>
                    <a:pt x="1774" y="847"/>
                  </a:lnTo>
                  <a:lnTo>
                    <a:pt x="1761" y="876"/>
                  </a:lnTo>
                  <a:lnTo>
                    <a:pt x="1749" y="903"/>
                  </a:lnTo>
                  <a:lnTo>
                    <a:pt x="1737" y="929"/>
                  </a:lnTo>
                  <a:lnTo>
                    <a:pt x="1725" y="952"/>
                  </a:lnTo>
                  <a:lnTo>
                    <a:pt x="1713" y="973"/>
                  </a:lnTo>
                  <a:lnTo>
                    <a:pt x="1704" y="993"/>
                  </a:lnTo>
                  <a:lnTo>
                    <a:pt x="1696" y="1008"/>
                  </a:lnTo>
                  <a:lnTo>
                    <a:pt x="1690" y="1019"/>
                  </a:lnTo>
                  <a:lnTo>
                    <a:pt x="1686" y="1026"/>
                  </a:lnTo>
                  <a:lnTo>
                    <a:pt x="1684" y="1029"/>
                  </a:lnTo>
                  <a:lnTo>
                    <a:pt x="1667" y="1076"/>
                  </a:lnTo>
                  <a:lnTo>
                    <a:pt x="1653" y="1124"/>
                  </a:lnTo>
                  <a:lnTo>
                    <a:pt x="1646" y="1174"/>
                  </a:lnTo>
                  <a:lnTo>
                    <a:pt x="1517" y="2440"/>
                  </a:lnTo>
                  <a:lnTo>
                    <a:pt x="1513" y="2459"/>
                  </a:lnTo>
                  <a:lnTo>
                    <a:pt x="1504" y="2475"/>
                  </a:lnTo>
                  <a:lnTo>
                    <a:pt x="1492" y="2490"/>
                  </a:lnTo>
                  <a:lnTo>
                    <a:pt x="1476" y="2501"/>
                  </a:lnTo>
                  <a:lnTo>
                    <a:pt x="1458" y="2508"/>
                  </a:lnTo>
                  <a:lnTo>
                    <a:pt x="1439" y="2511"/>
                  </a:lnTo>
                  <a:lnTo>
                    <a:pt x="1215" y="2511"/>
                  </a:lnTo>
                  <a:lnTo>
                    <a:pt x="1196" y="2508"/>
                  </a:lnTo>
                  <a:lnTo>
                    <a:pt x="1177" y="2501"/>
                  </a:lnTo>
                  <a:lnTo>
                    <a:pt x="1162" y="2490"/>
                  </a:lnTo>
                  <a:lnTo>
                    <a:pt x="1150" y="2475"/>
                  </a:lnTo>
                  <a:lnTo>
                    <a:pt x="1141" y="2459"/>
                  </a:lnTo>
                  <a:lnTo>
                    <a:pt x="1137" y="2440"/>
                  </a:lnTo>
                  <a:lnTo>
                    <a:pt x="1008" y="1174"/>
                  </a:lnTo>
                  <a:lnTo>
                    <a:pt x="1001" y="1124"/>
                  </a:lnTo>
                  <a:lnTo>
                    <a:pt x="987" y="1076"/>
                  </a:lnTo>
                  <a:lnTo>
                    <a:pt x="970" y="1029"/>
                  </a:lnTo>
                  <a:lnTo>
                    <a:pt x="968" y="1026"/>
                  </a:lnTo>
                  <a:lnTo>
                    <a:pt x="964" y="1019"/>
                  </a:lnTo>
                  <a:lnTo>
                    <a:pt x="958" y="1008"/>
                  </a:lnTo>
                  <a:lnTo>
                    <a:pt x="950" y="993"/>
                  </a:lnTo>
                  <a:lnTo>
                    <a:pt x="941" y="974"/>
                  </a:lnTo>
                  <a:lnTo>
                    <a:pt x="929" y="953"/>
                  </a:lnTo>
                  <a:lnTo>
                    <a:pt x="918" y="929"/>
                  </a:lnTo>
                  <a:lnTo>
                    <a:pt x="906" y="903"/>
                  </a:lnTo>
                  <a:lnTo>
                    <a:pt x="893" y="876"/>
                  </a:lnTo>
                  <a:lnTo>
                    <a:pt x="881" y="848"/>
                  </a:lnTo>
                  <a:lnTo>
                    <a:pt x="868" y="819"/>
                  </a:lnTo>
                  <a:lnTo>
                    <a:pt x="858" y="844"/>
                  </a:lnTo>
                  <a:lnTo>
                    <a:pt x="847" y="868"/>
                  </a:lnTo>
                  <a:lnTo>
                    <a:pt x="836" y="891"/>
                  </a:lnTo>
                  <a:lnTo>
                    <a:pt x="826" y="913"/>
                  </a:lnTo>
                  <a:lnTo>
                    <a:pt x="815" y="934"/>
                  </a:lnTo>
                  <a:lnTo>
                    <a:pt x="806" y="952"/>
                  </a:lnTo>
                  <a:lnTo>
                    <a:pt x="798" y="967"/>
                  </a:lnTo>
                  <a:lnTo>
                    <a:pt x="791" y="981"/>
                  </a:lnTo>
                  <a:lnTo>
                    <a:pt x="786" y="991"/>
                  </a:lnTo>
                  <a:lnTo>
                    <a:pt x="782" y="997"/>
                  </a:lnTo>
                  <a:lnTo>
                    <a:pt x="781" y="999"/>
                  </a:lnTo>
                  <a:lnTo>
                    <a:pt x="766" y="1040"/>
                  </a:lnTo>
                  <a:lnTo>
                    <a:pt x="754" y="1082"/>
                  </a:lnTo>
                  <a:lnTo>
                    <a:pt x="747" y="1127"/>
                  </a:lnTo>
                  <a:lnTo>
                    <a:pt x="634" y="2243"/>
                  </a:lnTo>
                  <a:lnTo>
                    <a:pt x="630" y="2260"/>
                  </a:lnTo>
                  <a:lnTo>
                    <a:pt x="622" y="2275"/>
                  </a:lnTo>
                  <a:lnTo>
                    <a:pt x="612" y="2288"/>
                  </a:lnTo>
                  <a:lnTo>
                    <a:pt x="598" y="2297"/>
                  </a:lnTo>
                  <a:lnTo>
                    <a:pt x="583" y="2303"/>
                  </a:lnTo>
                  <a:lnTo>
                    <a:pt x="565" y="2305"/>
                  </a:lnTo>
                  <a:lnTo>
                    <a:pt x="368" y="2305"/>
                  </a:lnTo>
                  <a:lnTo>
                    <a:pt x="352" y="2303"/>
                  </a:lnTo>
                  <a:lnTo>
                    <a:pt x="336" y="2297"/>
                  </a:lnTo>
                  <a:lnTo>
                    <a:pt x="322" y="2288"/>
                  </a:lnTo>
                  <a:lnTo>
                    <a:pt x="311" y="2275"/>
                  </a:lnTo>
                  <a:lnTo>
                    <a:pt x="303" y="2260"/>
                  </a:lnTo>
                  <a:lnTo>
                    <a:pt x="300" y="2243"/>
                  </a:lnTo>
                  <a:lnTo>
                    <a:pt x="186" y="1127"/>
                  </a:lnTo>
                  <a:lnTo>
                    <a:pt x="180" y="1082"/>
                  </a:lnTo>
                  <a:lnTo>
                    <a:pt x="169" y="1040"/>
                  </a:lnTo>
                  <a:lnTo>
                    <a:pt x="153" y="999"/>
                  </a:lnTo>
                  <a:lnTo>
                    <a:pt x="151" y="997"/>
                  </a:lnTo>
                  <a:lnTo>
                    <a:pt x="147" y="990"/>
                  </a:lnTo>
                  <a:lnTo>
                    <a:pt x="142" y="978"/>
                  </a:lnTo>
                  <a:lnTo>
                    <a:pt x="134" y="964"/>
                  </a:lnTo>
                  <a:lnTo>
                    <a:pt x="125" y="947"/>
                  </a:lnTo>
                  <a:lnTo>
                    <a:pt x="115" y="928"/>
                  </a:lnTo>
                  <a:lnTo>
                    <a:pt x="105" y="905"/>
                  </a:lnTo>
                  <a:lnTo>
                    <a:pt x="93" y="882"/>
                  </a:lnTo>
                  <a:lnTo>
                    <a:pt x="81" y="856"/>
                  </a:lnTo>
                  <a:lnTo>
                    <a:pt x="70" y="830"/>
                  </a:lnTo>
                  <a:lnTo>
                    <a:pt x="59" y="804"/>
                  </a:lnTo>
                  <a:lnTo>
                    <a:pt x="49" y="778"/>
                  </a:lnTo>
                  <a:lnTo>
                    <a:pt x="40" y="752"/>
                  </a:lnTo>
                  <a:lnTo>
                    <a:pt x="32" y="727"/>
                  </a:lnTo>
                  <a:lnTo>
                    <a:pt x="26" y="705"/>
                  </a:lnTo>
                  <a:lnTo>
                    <a:pt x="21" y="677"/>
                  </a:lnTo>
                  <a:lnTo>
                    <a:pt x="16" y="648"/>
                  </a:lnTo>
                  <a:lnTo>
                    <a:pt x="12" y="615"/>
                  </a:lnTo>
                  <a:lnTo>
                    <a:pt x="8" y="580"/>
                  </a:lnTo>
                  <a:lnTo>
                    <a:pt x="5" y="544"/>
                  </a:lnTo>
                  <a:lnTo>
                    <a:pt x="2" y="508"/>
                  </a:lnTo>
                  <a:lnTo>
                    <a:pt x="1" y="471"/>
                  </a:lnTo>
                  <a:lnTo>
                    <a:pt x="0" y="436"/>
                  </a:lnTo>
                  <a:lnTo>
                    <a:pt x="1" y="401"/>
                  </a:lnTo>
                  <a:lnTo>
                    <a:pt x="2" y="369"/>
                  </a:lnTo>
                  <a:lnTo>
                    <a:pt x="5" y="339"/>
                  </a:lnTo>
                  <a:lnTo>
                    <a:pt x="10" y="313"/>
                  </a:lnTo>
                  <a:lnTo>
                    <a:pt x="15" y="290"/>
                  </a:lnTo>
                  <a:lnTo>
                    <a:pt x="22" y="272"/>
                  </a:lnTo>
                  <a:lnTo>
                    <a:pt x="32" y="260"/>
                  </a:lnTo>
                  <a:lnTo>
                    <a:pt x="47" y="244"/>
                  </a:lnTo>
                  <a:lnTo>
                    <a:pt x="60" y="232"/>
                  </a:lnTo>
                  <a:lnTo>
                    <a:pt x="73" y="221"/>
                  </a:lnTo>
                  <a:lnTo>
                    <a:pt x="89" y="208"/>
                  </a:lnTo>
                  <a:lnTo>
                    <a:pt x="116" y="189"/>
                  </a:lnTo>
                  <a:lnTo>
                    <a:pt x="143" y="172"/>
                  </a:lnTo>
                  <a:lnTo>
                    <a:pt x="170" y="157"/>
                  </a:lnTo>
                  <a:lnTo>
                    <a:pt x="195" y="143"/>
                  </a:lnTo>
                  <a:lnTo>
                    <a:pt x="220" y="129"/>
                  </a:lnTo>
                  <a:lnTo>
                    <a:pt x="242" y="118"/>
                  </a:lnTo>
                  <a:lnTo>
                    <a:pt x="261" y="109"/>
                  </a:lnTo>
                  <a:lnTo>
                    <a:pt x="278" y="101"/>
                  </a:lnTo>
                  <a:lnTo>
                    <a:pt x="290" y="96"/>
                  </a:lnTo>
                  <a:lnTo>
                    <a:pt x="298" y="93"/>
                  </a:lnTo>
                  <a:lnTo>
                    <a:pt x="301" y="92"/>
                  </a:lnTo>
                  <a:lnTo>
                    <a:pt x="389" y="372"/>
                  </a:lnTo>
                  <a:lnTo>
                    <a:pt x="441" y="225"/>
                  </a:lnTo>
                  <a:lnTo>
                    <a:pt x="426" y="202"/>
                  </a:lnTo>
                  <a:lnTo>
                    <a:pt x="416" y="181"/>
                  </a:lnTo>
                  <a:lnTo>
                    <a:pt x="409" y="164"/>
                  </a:lnTo>
                  <a:lnTo>
                    <a:pt x="405" y="149"/>
                  </a:lnTo>
                  <a:lnTo>
                    <a:pt x="404" y="136"/>
                  </a:lnTo>
                  <a:lnTo>
                    <a:pt x="405" y="125"/>
                  </a:lnTo>
                  <a:lnTo>
                    <a:pt x="409" y="116"/>
                  </a:lnTo>
                  <a:lnTo>
                    <a:pt x="414" y="109"/>
                  </a:lnTo>
                  <a:lnTo>
                    <a:pt x="421" y="104"/>
                  </a:lnTo>
                  <a:lnTo>
                    <a:pt x="428" y="99"/>
                  </a:lnTo>
                  <a:lnTo>
                    <a:pt x="436" y="96"/>
                  </a:lnTo>
                  <a:lnTo>
                    <a:pt x="443" y="94"/>
                  </a:lnTo>
                  <a:lnTo>
                    <a:pt x="450" y="93"/>
                  </a:lnTo>
                  <a:lnTo>
                    <a:pt x="458" y="92"/>
                  </a:lnTo>
                  <a:lnTo>
                    <a:pt x="463" y="92"/>
                  </a:lnTo>
                  <a:lnTo>
                    <a:pt x="467" y="92"/>
                  </a:lnTo>
                  <a:lnTo>
                    <a:pt x="470" y="92"/>
                  </a:lnTo>
                  <a:lnTo>
                    <a:pt x="475" y="92"/>
                  </a:lnTo>
                  <a:lnTo>
                    <a:pt x="482" y="93"/>
                  </a:lnTo>
                  <a:lnTo>
                    <a:pt x="489" y="94"/>
                  </a:lnTo>
                  <a:lnTo>
                    <a:pt x="497" y="96"/>
                  </a:lnTo>
                  <a:lnTo>
                    <a:pt x="504" y="99"/>
                  </a:lnTo>
                  <a:lnTo>
                    <a:pt x="511" y="104"/>
                  </a:lnTo>
                  <a:lnTo>
                    <a:pt x="519" y="109"/>
                  </a:lnTo>
                  <a:lnTo>
                    <a:pt x="524" y="116"/>
                  </a:lnTo>
                  <a:lnTo>
                    <a:pt x="528" y="125"/>
                  </a:lnTo>
                  <a:lnTo>
                    <a:pt x="529" y="136"/>
                  </a:lnTo>
                  <a:lnTo>
                    <a:pt x="528" y="149"/>
                  </a:lnTo>
                  <a:lnTo>
                    <a:pt x="525" y="164"/>
                  </a:lnTo>
                  <a:lnTo>
                    <a:pt x="517" y="181"/>
                  </a:lnTo>
                  <a:lnTo>
                    <a:pt x="506" y="202"/>
                  </a:lnTo>
                  <a:lnTo>
                    <a:pt x="491" y="225"/>
                  </a:lnTo>
                  <a:lnTo>
                    <a:pt x="543" y="372"/>
                  </a:lnTo>
                  <a:lnTo>
                    <a:pt x="631" y="92"/>
                  </a:lnTo>
                  <a:lnTo>
                    <a:pt x="634" y="93"/>
                  </a:lnTo>
                  <a:lnTo>
                    <a:pt x="642" y="96"/>
                  </a:lnTo>
                  <a:lnTo>
                    <a:pt x="653" y="100"/>
                  </a:lnTo>
                  <a:lnTo>
                    <a:pt x="668" y="107"/>
                  </a:lnTo>
                  <a:lnTo>
                    <a:pt x="685" y="116"/>
                  </a:lnTo>
                  <a:lnTo>
                    <a:pt x="706" y="126"/>
                  </a:lnTo>
                  <a:lnTo>
                    <a:pt x="729" y="137"/>
                  </a:lnTo>
                  <a:lnTo>
                    <a:pt x="752" y="151"/>
                  </a:lnTo>
                  <a:lnTo>
                    <a:pt x="778" y="165"/>
                  </a:lnTo>
                  <a:lnTo>
                    <a:pt x="803" y="181"/>
                  </a:lnTo>
                  <a:lnTo>
                    <a:pt x="829" y="198"/>
                  </a:lnTo>
                  <a:lnTo>
                    <a:pt x="832" y="193"/>
                  </a:lnTo>
                  <a:lnTo>
                    <a:pt x="835" y="190"/>
                  </a:lnTo>
                  <a:lnTo>
                    <a:pt x="848" y="176"/>
                  </a:lnTo>
                  <a:lnTo>
                    <a:pt x="860" y="165"/>
                  </a:lnTo>
                  <a:lnTo>
                    <a:pt x="871" y="155"/>
                  </a:lnTo>
                  <a:lnTo>
                    <a:pt x="885" y="144"/>
                  </a:lnTo>
                  <a:lnTo>
                    <a:pt x="900" y="132"/>
                  </a:lnTo>
                  <a:lnTo>
                    <a:pt x="927" y="113"/>
                  </a:lnTo>
                  <a:lnTo>
                    <a:pt x="955" y="95"/>
                  </a:lnTo>
                  <a:lnTo>
                    <a:pt x="982" y="78"/>
                  </a:lnTo>
                  <a:lnTo>
                    <a:pt x="1010" y="63"/>
                  </a:lnTo>
                  <a:lnTo>
                    <a:pt x="1035" y="49"/>
                  </a:lnTo>
                  <a:lnTo>
                    <a:pt x="1060" y="37"/>
                  </a:lnTo>
                  <a:lnTo>
                    <a:pt x="1082" y="26"/>
                  </a:lnTo>
                  <a:lnTo>
                    <a:pt x="1101" y="17"/>
                  </a:lnTo>
                  <a:lnTo>
                    <a:pt x="1116" y="10"/>
                  </a:lnTo>
                  <a:lnTo>
                    <a:pt x="1129" y="4"/>
                  </a:lnTo>
                  <a:lnTo>
                    <a:pt x="1137" y="1"/>
                  </a:lnTo>
                  <a:lnTo>
                    <a:pt x="113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dirty="0">
                <a:ln>
                  <a:noFill/>
                </a:ln>
                <a:solidFill>
                  <a:srgbClr val="000000"/>
                </a:solidFill>
                <a:effectLst/>
                <a:uLnTx/>
                <a:uFillTx/>
                <a:latin typeface="Arial"/>
                <a:cs typeface="Arial"/>
                <a:sym typeface="Arial"/>
              </a:endParaRPr>
            </a:p>
          </p:txBody>
        </p:sp>
        <p:sp>
          <p:nvSpPr>
            <p:cNvPr id="194" name="Freeform 57">
              <a:extLst>
                <a:ext uri="{FF2B5EF4-FFF2-40B4-BE49-F238E27FC236}">
                  <a16:creationId xmlns:a16="http://schemas.microsoft.com/office/drawing/2014/main" id="{C6FB4789-FBE5-9E12-89CD-816EB5DE8436}"/>
                </a:ext>
              </a:extLst>
            </p:cNvPr>
            <p:cNvSpPr>
              <a:spLocks noEditPoints="1"/>
            </p:cNvSpPr>
            <p:nvPr/>
          </p:nvSpPr>
          <p:spPr bwMode="auto">
            <a:xfrm>
              <a:off x="1165" y="1365"/>
              <a:ext cx="46" cy="46"/>
            </a:xfrm>
            <a:custGeom>
              <a:avLst/>
              <a:gdLst>
                <a:gd name="T0" fmla="*/ 286 w 694"/>
                <a:gd name="T1" fmla="*/ 202 h 696"/>
                <a:gd name="T2" fmla="*/ 221 w 694"/>
                <a:gd name="T3" fmla="*/ 253 h 696"/>
                <a:gd name="T4" fmla="*/ 190 w 694"/>
                <a:gd name="T5" fmla="*/ 327 h 696"/>
                <a:gd name="T6" fmla="*/ 200 w 694"/>
                <a:gd name="T7" fmla="*/ 410 h 696"/>
                <a:gd name="T8" fmla="*/ 251 w 694"/>
                <a:gd name="T9" fmla="*/ 475 h 696"/>
                <a:gd name="T10" fmla="*/ 325 w 694"/>
                <a:gd name="T11" fmla="*/ 506 h 696"/>
                <a:gd name="T12" fmla="*/ 408 w 694"/>
                <a:gd name="T13" fmla="*/ 495 h 696"/>
                <a:gd name="T14" fmla="*/ 473 w 694"/>
                <a:gd name="T15" fmla="*/ 444 h 696"/>
                <a:gd name="T16" fmla="*/ 503 w 694"/>
                <a:gd name="T17" fmla="*/ 370 h 696"/>
                <a:gd name="T18" fmla="*/ 493 w 694"/>
                <a:gd name="T19" fmla="*/ 288 h 696"/>
                <a:gd name="T20" fmla="*/ 442 w 694"/>
                <a:gd name="T21" fmla="*/ 222 h 696"/>
                <a:gd name="T22" fmla="*/ 368 w 694"/>
                <a:gd name="T23" fmla="*/ 192 h 696"/>
                <a:gd name="T24" fmla="*/ 464 w 694"/>
                <a:gd name="T25" fmla="*/ 3 h 696"/>
                <a:gd name="T26" fmla="*/ 524 w 694"/>
                <a:gd name="T27" fmla="*/ 37 h 696"/>
                <a:gd name="T28" fmla="*/ 507 w 694"/>
                <a:gd name="T29" fmla="*/ 104 h 696"/>
                <a:gd name="T30" fmla="*/ 573 w 694"/>
                <a:gd name="T31" fmla="*/ 163 h 696"/>
                <a:gd name="T32" fmla="*/ 646 w 694"/>
                <a:gd name="T33" fmla="*/ 167 h 696"/>
                <a:gd name="T34" fmla="*/ 674 w 694"/>
                <a:gd name="T35" fmla="*/ 187 h 696"/>
                <a:gd name="T36" fmla="*/ 692 w 694"/>
                <a:gd name="T37" fmla="*/ 254 h 696"/>
                <a:gd name="T38" fmla="*/ 633 w 694"/>
                <a:gd name="T39" fmla="*/ 289 h 696"/>
                <a:gd name="T40" fmla="*/ 635 w 694"/>
                <a:gd name="T41" fmla="*/ 408 h 696"/>
                <a:gd name="T42" fmla="*/ 692 w 694"/>
                <a:gd name="T43" fmla="*/ 441 h 696"/>
                <a:gd name="T44" fmla="*/ 674 w 694"/>
                <a:gd name="T45" fmla="*/ 509 h 696"/>
                <a:gd name="T46" fmla="*/ 646 w 694"/>
                <a:gd name="T47" fmla="*/ 527 h 696"/>
                <a:gd name="T48" fmla="*/ 576 w 694"/>
                <a:gd name="T49" fmla="*/ 532 h 696"/>
                <a:gd name="T50" fmla="*/ 508 w 694"/>
                <a:gd name="T51" fmla="*/ 593 h 696"/>
                <a:gd name="T52" fmla="*/ 526 w 694"/>
                <a:gd name="T53" fmla="*/ 658 h 696"/>
                <a:gd name="T54" fmla="*/ 466 w 694"/>
                <a:gd name="T55" fmla="*/ 694 h 696"/>
                <a:gd name="T56" fmla="*/ 432 w 694"/>
                <a:gd name="T57" fmla="*/ 687 h 696"/>
                <a:gd name="T58" fmla="*/ 368 w 694"/>
                <a:gd name="T59" fmla="*/ 641 h 696"/>
                <a:gd name="T60" fmla="*/ 271 w 694"/>
                <a:gd name="T61" fmla="*/ 677 h 696"/>
                <a:gd name="T62" fmla="*/ 243 w 694"/>
                <a:gd name="T63" fmla="*/ 696 h 696"/>
                <a:gd name="T64" fmla="*/ 178 w 694"/>
                <a:gd name="T65" fmla="*/ 668 h 696"/>
                <a:gd name="T66" fmla="*/ 171 w 694"/>
                <a:gd name="T67" fmla="*/ 636 h 696"/>
                <a:gd name="T68" fmla="*/ 129 w 694"/>
                <a:gd name="T69" fmla="*/ 542 h 696"/>
                <a:gd name="T70" fmla="*/ 50 w 694"/>
                <a:gd name="T71" fmla="*/ 530 h 696"/>
                <a:gd name="T72" fmla="*/ 21 w 694"/>
                <a:gd name="T73" fmla="*/ 511 h 696"/>
                <a:gd name="T74" fmla="*/ 3 w 694"/>
                <a:gd name="T75" fmla="*/ 443 h 696"/>
                <a:gd name="T76" fmla="*/ 62 w 694"/>
                <a:gd name="T77" fmla="*/ 409 h 696"/>
                <a:gd name="T78" fmla="*/ 62 w 694"/>
                <a:gd name="T79" fmla="*/ 290 h 696"/>
                <a:gd name="T80" fmla="*/ 2 w 694"/>
                <a:gd name="T81" fmla="*/ 255 h 696"/>
                <a:gd name="T82" fmla="*/ 20 w 694"/>
                <a:gd name="T83" fmla="*/ 188 h 696"/>
                <a:gd name="T84" fmla="*/ 49 w 694"/>
                <a:gd name="T85" fmla="*/ 168 h 696"/>
                <a:gd name="T86" fmla="*/ 121 w 694"/>
                <a:gd name="T87" fmla="*/ 165 h 696"/>
                <a:gd name="T88" fmla="*/ 187 w 694"/>
                <a:gd name="T89" fmla="*/ 105 h 696"/>
                <a:gd name="T90" fmla="*/ 169 w 694"/>
                <a:gd name="T91" fmla="*/ 38 h 696"/>
                <a:gd name="T92" fmla="*/ 229 w 694"/>
                <a:gd name="T93" fmla="*/ 4 h 696"/>
                <a:gd name="T94" fmla="*/ 262 w 694"/>
                <a:gd name="T95" fmla="*/ 10 h 696"/>
                <a:gd name="T96" fmla="*/ 327 w 694"/>
                <a:gd name="T97" fmla="*/ 58 h 696"/>
                <a:gd name="T98" fmla="*/ 423 w 694"/>
                <a:gd name="T99" fmla="*/ 19 h 696"/>
                <a:gd name="T100" fmla="*/ 451 w 694"/>
                <a:gd name="T10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4" h="696">
                  <a:moveTo>
                    <a:pt x="341" y="190"/>
                  </a:moveTo>
                  <a:lnTo>
                    <a:pt x="313" y="194"/>
                  </a:lnTo>
                  <a:lnTo>
                    <a:pt x="286" y="202"/>
                  </a:lnTo>
                  <a:lnTo>
                    <a:pt x="260" y="215"/>
                  </a:lnTo>
                  <a:lnTo>
                    <a:pt x="239" y="233"/>
                  </a:lnTo>
                  <a:lnTo>
                    <a:pt x="221" y="253"/>
                  </a:lnTo>
                  <a:lnTo>
                    <a:pt x="206" y="275"/>
                  </a:lnTo>
                  <a:lnTo>
                    <a:pt x="195" y="301"/>
                  </a:lnTo>
                  <a:lnTo>
                    <a:pt x="190" y="327"/>
                  </a:lnTo>
                  <a:lnTo>
                    <a:pt x="188" y="355"/>
                  </a:lnTo>
                  <a:lnTo>
                    <a:pt x="192" y="382"/>
                  </a:lnTo>
                  <a:lnTo>
                    <a:pt x="200" y="410"/>
                  </a:lnTo>
                  <a:lnTo>
                    <a:pt x="214" y="435"/>
                  </a:lnTo>
                  <a:lnTo>
                    <a:pt x="231" y="457"/>
                  </a:lnTo>
                  <a:lnTo>
                    <a:pt x="251" y="475"/>
                  </a:lnTo>
                  <a:lnTo>
                    <a:pt x="274" y="489"/>
                  </a:lnTo>
                  <a:lnTo>
                    <a:pt x="299" y="499"/>
                  </a:lnTo>
                  <a:lnTo>
                    <a:pt x="325" y="506"/>
                  </a:lnTo>
                  <a:lnTo>
                    <a:pt x="353" y="508"/>
                  </a:lnTo>
                  <a:lnTo>
                    <a:pt x="380" y="503"/>
                  </a:lnTo>
                  <a:lnTo>
                    <a:pt x="408" y="495"/>
                  </a:lnTo>
                  <a:lnTo>
                    <a:pt x="433" y="482"/>
                  </a:lnTo>
                  <a:lnTo>
                    <a:pt x="455" y="465"/>
                  </a:lnTo>
                  <a:lnTo>
                    <a:pt x="473" y="444"/>
                  </a:lnTo>
                  <a:lnTo>
                    <a:pt x="487" y="421"/>
                  </a:lnTo>
                  <a:lnTo>
                    <a:pt x="497" y="397"/>
                  </a:lnTo>
                  <a:lnTo>
                    <a:pt x="503" y="370"/>
                  </a:lnTo>
                  <a:lnTo>
                    <a:pt x="504" y="343"/>
                  </a:lnTo>
                  <a:lnTo>
                    <a:pt x="501" y="315"/>
                  </a:lnTo>
                  <a:lnTo>
                    <a:pt x="493" y="288"/>
                  </a:lnTo>
                  <a:lnTo>
                    <a:pt x="480" y="262"/>
                  </a:lnTo>
                  <a:lnTo>
                    <a:pt x="463" y="241"/>
                  </a:lnTo>
                  <a:lnTo>
                    <a:pt x="442" y="222"/>
                  </a:lnTo>
                  <a:lnTo>
                    <a:pt x="419" y="208"/>
                  </a:lnTo>
                  <a:lnTo>
                    <a:pt x="395" y="198"/>
                  </a:lnTo>
                  <a:lnTo>
                    <a:pt x="368" y="192"/>
                  </a:lnTo>
                  <a:lnTo>
                    <a:pt x="341" y="190"/>
                  </a:lnTo>
                  <a:close/>
                  <a:moveTo>
                    <a:pt x="451" y="0"/>
                  </a:moveTo>
                  <a:lnTo>
                    <a:pt x="464" y="3"/>
                  </a:lnTo>
                  <a:lnTo>
                    <a:pt x="507" y="21"/>
                  </a:lnTo>
                  <a:lnTo>
                    <a:pt x="517" y="27"/>
                  </a:lnTo>
                  <a:lnTo>
                    <a:pt x="524" y="37"/>
                  </a:lnTo>
                  <a:lnTo>
                    <a:pt x="526" y="48"/>
                  </a:lnTo>
                  <a:lnTo>
                    <a:pt x="524" y="61"/>
                  </a:lnTo>
                  <a:lnTo>
                    <a:pt x="507" y="104"/>
                  </a:lnTo>
                  <a:lnTo>
                    <a:pt x="531" y="122"/>
                  </a:lnTo>
                  <a:lnTo>
                    <a:pt x="553" y="141"/>
                  </a:lnTo>
                  <a:lnTo>
                    <a:pt x="573" y="163"/>
                  </a:lnTo>
                  <a:lnTo>
                    <a:pt x="591" y="188"/>
                  </a:lnTo>
                  <a:lnTo>
                    <a:pt x="633" y="171"/>
                  </a:lnTo>
                  <a:lnTo>
                    <a:pt x="646" y="167"/>
                  </a:lnTo>
                  <a:lnTo>
                    <a:pt x="657" y="170"/>
                  </a:lnTo>
                  <a:lnTo>
                    <a:pt x="667" y="177"/>
                  </a:lnTo>
                  <a:lnTo>
                    <a:pt x="674" y="187"/>
                  </a:lnTo>
                  <a:lnTo>
                    <a:pt x="692" y="231"/>
                  </a:lnTo>
                  <a:lnTo>
                    <a:pt x="694" y="243"/>
                  </a:lnTo>
                  <a:lnTo>
                    <a:pt x="692" y="254"/>
                  </a:lnTo>
                  <a:lnTo>
                    <a:pt x="686" y="264"/>
                  </a:lnTo>
                  <a:lnTo>
                    <a:pt x="676" y="270"/>
                  </a:lnTo>
                  <a:lnTo>
                    <a:pt x="633" y="289"/>
                  </a:lnTo>
                  <a:lnTo>
                    <a:pt x="640" y="328"/>
                  </a:lnTo>
                  <a:lnTo>
                    <a:pt x="640" y="368"/>
                  </a:lnTo>
                  <a:lnTo>
                    <a:pt x="635" y="408"/>
                  </a:lnTo>
                  <a:lnTo>
                    <a:pt x="676" y="425"/>
                  </a:lnTo>
                  <a:lnTo>
                    <a:pt x="685" y="431"/>
                  </a:lnTo>
                  <a:lnTo>
                    <a:pt x="692" y="441"/>
                  </a:lnTo>
                  <a:lnTo>
                    <a:pt x="694" y="453"/>
                  </a:lnTo>
                  <a:lnTo>
                    <a:pt x="692" y="465"/>
                  </a:lnTo>
                  <a:lnTo>
                    <a:pt x="674" y="509"/>
                  </a:lnTo>
                  <a:lnTo>
                    <a:pt x="667" y="519"/>
                  </a:lnTo>
                  <a:lnTo>
                    <a:pt x="658" y="525"/>
                  </a:lnTo>
                  <a:lnTo>
                    <a:pt x="646" y="527"/>
                  </a:lnTo>
                  <a:lnTo>
                    <a:pt x="635" y="525"/>
                  </a:lnTo>
                  <a:lnTo>
                    <a:pt x="593" y="509"/>
                  </a:lnTo>
                  <a:lnTo>
                    <a:pt x="576" y="532"/>
                  </a:lnTo>
                  <a:lnTo>
                    <a:pt x="555" y="554"/>
                  </a:lnTo>
                  <a:lnTo>
                    <a:pt x="533" y="575"/>
                  </a:lnTo>
                  <a:lnTo>
                    <a:pt x="508" y="593"/>
                  </a:lnTo>
                  <a:lnTo>
                    <a:pt x="526" y="635"/>
                  </a:lnTo>
                  <a:lnTo>
                    <a:pt x="528" y="647"/>
                  </a:lnTo>
                  <a:lnTo>
                    <a:pt x="526" y="658"/>
                  </a:lnTo>
                  <a:lnTo>
                    <a:pt x="520" y="668"/>
                  </a:lnTo>
                  <a:lnTo>
                    <a:pt x="509" y="675"/>
                  </a:lnTo>
                  <a:lnTo>
                    <a:pt x="466" y="694"/>
                  </a:lnTo>
                  <a:lnTo>
                    <a:pt x="454" y="696"/>
                  </a:lnTo>
                  <a:lnTo>
                    <a:pt x="442" y="694"/>
                  </a:lnTo>
                  <a:lnTo>
                    <a:pt x="432" y="687"/>
                  </a:lnTo>
                  <a:lnTo>
                    <a:pt x="425" y="677"/>
                  </a:lnTo>
                  <a:lnTo>
                    <a:pt x="408" y="636"/>
                  </a:lnTo>
                  <a:lnTo>
                    <a:pt x="368" y="641"/>
                  </a:lnTo>
                  <a:lnTo>
                    <a:pt x="327" y="641"/>
                  </a:lnTo>
                  <a:lnTo>
                    <a:pt x="289" y="636"/>
                  </a:lnTo>
                  <a:lnTo>
                    <a:pt x="271" y="677"/>
                  </a:lnTo>
                  <a:lnTo>
                    <a:pt x="264" y="687"/>
                  </a:lnTo>
                  <a:lnTo>
                    <a:pt x="254" y="693"/>
                  </a:lnTo>
                  <a:lnTo>
                    <a:pt x="243" y="696"/>
                  </a:lnTo>
                  <a:lnTo>
                    <a:pt x="231" y="694"/>
                  </a:lnTo>
                  <a:lnTo>
                    <a:pt x="187" y="676"/>
                  </a:lnTo>
                  <a:lnTo>
                    <a:pt x="178" y="668"/>
                  </a:lnTo>
                  <a:lnTo>
                    <a:pt x="172" y="659"/>
                  </a:lnTo>
                  <a:lnTo>
                    <a:pt x="169" y="647"/>
                  </a:lnTo>
                  <a:lnTo>
                    <a:pt x="171" y="636"/>
                  </a:lnTo>
                  <a:lnTo>
                    <a:pt x="188" y="594"/>
                  </a:lnTo>
                  <a:lnTo>
                    <a:pt x="157" y="570"/>
                  </a:lnTo>
                  <a:lnTo>
                    <a:pt x="129" y="542"/>
                  </a:lnTo>
                  <a:lnTo>
                    <a:pt x="104" y="510"/>
                  </a:lnTo>
                  <a:lnTo>
                    <a:pt x="62" y="527"/>
                  </a:lnTo>
                  <a:lnTo>
                    <a:pt x="50" y="530"/>
                  </a:lnTo>
                  <a:lnTo>
                    <a:pt x="39" y="528"/>
                  </a:lnTo>
                  <a:lnTo>
                    <a:pt x="28" y="521"/>
                  </a:lnTo>
                  <a:lnTo>
                    <a:pt x="21" y="511"/>
                  </a:lnTo>
                  <a:lnTo>
                    <a:pt x="3" y="467"/>
                  </a:lnTo>
                  <a:lnTo>
                    <a:pt x="1" y="455"/>
                  </a:lnTo>
                  <a:lnTo>
                    <a:pt x="3" y="443"/>
                  </a:lnTo>
                  <a:lnTo>
                    <a:pt x="9" y="433"/>
                  </a:lnTo>
                  <a:lnTo>
                    <a:pt x="19" y="427"/>
                  </a:lnTo>
                  <a:lnTo>
                    <a:pt x="62" y="409"/>
                  </a:lnTo>
                  <a:lnTo>
                    <a:pt x="56" y="369"/>
                  </a:lnTo>
                  <a:lnTo>
                    <a:pt x="56" y="328"/>
                  </a:lnTo>
                  <a:lnTo>
                    <a:pt x="62" y="290"/>
                  </a:lnTo>
                  <a:lnTo>
                    <a:pt x="18" y="272"/>
                  </a:lnTo>
                  <a:lnTo>
                    <a:pt x="8" y="265"/>
                  </a:lnTo>
                  <a:lnTo>
                    <a:pt x="2" y="255"/>
                  </a:lnTo>
                  <a:lnTo>
                    <a:pt x="0" y="244"/>
                  </a:lnTo>
                  <a:lnTo>
                    <a:pt x="2" y="232"/>
                  </a:lnTo>
                  <a:lnTo>
                    <a:pt x="20" y="188"/>
                  </a:lnTo>
                  <a:lnTo>
                    <a:pt x="27" y="178"/>
                  </a:lnTo>
                  <a:lnTo>
                    <a:pt x="37" y="172"/>
                  </a:lnTo>
                  <a:lnTo>
                    <a:pt x="49" y="168"/>
                  </a:lnTo>
                  <a:lnTo>
                    <a:pt x="60" y="171"/>
                  </a:lnTo>
                  <a:lnTo>
                    <a:pt x="104" y="189"/>
                  </a:lnTo>
                  <a:lnTo>
                    <a:pt x="121" y="165"/>
                  </a:lnTo>
                  <a:lnTo>
                    <a:pt x="140" y="143"/>
                  </a:lnTo>
                  <a:lnTo>
                    <a:pt x="163" y="124"/>
                  </a:lnTo>
                  <a:lnTo>
                    <a:pt x="187" y="105"/>
                  </a:lnTo>
                  <a:lnTo>
                    <a:pt x="169" y="63"/>
                  </a:lnTo>
                  <a:lnTo>
                    <a:pt x="167" y="50"/>
                  </a:lnTo>
                  <a:lnTo>
                    <a:pt x="169" y="38"/>
                  </a:lnTo>
                  <a:lnTo>
                    <a:pt x="175" y="29"/>
                  </a:lnTo>
                  <a:lnTo>
                    <a:pt x="185" y="22"/>
                  </a:lnTo>
                  <a:lnTo>
                    <a:pt x="229" y="4"/>
                  </a:lnTo>
                  <a:lnTo>
                    <a:pt x="241" y="0"/>
                  </a:lnTo>
                  <a:lnTo>
                    <a:pt x="252" y="4"/>
                  </a:lnTo>
                  <a:lnTo>
                    <a:pt x="262" y="10"/>
                  </a:lnTo>
                  <a:lnTo>
                    <a:pt x="269" y="20"/>
                  </a:lnTo>
                  <a:lnTo>
                    <a:pt x="287" y="63"/>
                  </a:lnTo>
                  <a:lnTo>
                    <a:pt x="327" y="58"/>
                  </a:lnTo>
                  <a:lnTo>
                    <a:pt x="366" y="58"/>
                  </a:lnTo>
                  <a:lnTo>
                    <a:pt x="406" y="63"/>
                  </a:lnTo>
                  <a:lnTo>
                    <a:pt x="423" y="19"/>
                  </a:lnTo>
                  <a:lnTo>
                    <a:pt x="430" y="10"/>
                  </a:lnTo>
                  <a:lnTo>
                    <a:pt x="440" y="3"/>
                  </a:lnTo>
                  <a:lnTo>
                    <a:pt x="45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5" name="Group 194">
            <a:extLst>
              <a:ext uri="{FF2B5EF4-FFF2-40B4-BE49-F238E27FC236}">
                <a16:creationId xmlns:a16="http://schemas.microsoft.com/office/drawing/2014/main" id="{1799AA7C-84C5-CECE-7F53-3D22AEE99A70}"/>
              </a:ext>
            </a:extLst>
          </p:cNvPr>
          <p:cNvGrpSpPr/>
          <p:nvPr/>
        </p:nvGrpSpPr>
        <p:grpSpPr>
          <a:xfrm>
            <a:off x="9288549" y="6120838"/>
            <a:ext cx="390456" cy="394932"/>
            <a:chOff x="8830938" y="1994887"/>
            <a:chExt cx="3457783" cy="3497424"/>
          </a:xfrm>
          <a:solidFill>
            <a:srgbClr val="4472C4"/>
          </a:solidFill>
        </p:grpSpPr>
        <p:sp>
          <p:nvSpPr>
            <p:cNvPr id="196" name="Freeform 325">
              <a:extLst>
                <a:ext uri="{FF2B5EF4-FFF2-40B4-BE49-F238E27FC236}">
                  <a16:creationId xmlns:a16="http://schemas.microsoft.com/office/drawing/2014/main" id="{560BCC8B-8EF5-1FB0-98A5-D6BEE83DB1E8}"/>
                </a:ext>
              </a:extLst>
            </p:cNvPr>
            <p:cNvSpPr>
              <a:spLocks noEditPoints="1"/>
            </p:cNvSpPr>
            <p:nvPr/>
          </p:nvSpPr>
          <p:spPr bwMode="auto">
            <a:xfrm>
              <a:off x="8830938" y="3204841"/>
              <a:ext cx="1959530" cy="577498"/>
            </a:xfrm>
            <a:custGeom>
              <a:avLst/>
              <a:gdLst>
                <a:gd name="T0" fmla="*/ 218 w 2175"/>
                <a:gd name="T1" fmla="*/ 128 h 641"/>
                <a:gd name="T2" fmla="*/ 365 w 2175"/>
                <a:gd name="T3" fmla="*/ 276 h 641"/>
                <a:gd name="T4" fmla="*/ 376 w 2175"/>
                <a:gd name="T5" fmla="*/ 289 h 641"/>
                <a:gd name="T6" fmla="*/ 382 w 2175"/>
                <a:gd name="T7" fmla="*/ 304 h 641"/>
                <a:gd name="T8" fmla="*/ 384 w 2175"/>
                <a:gd name="T9" fmla="*/ 320 h 641"/>
                <a:gd name="T10" fmla="*/ 382 w 2175"/>
                <a:gd name="T11" fmla="*/ 337 h 641"/>
                <a:gd name="T12" fmla="*/ 376 w 2175"/>
                <a:gd name="T13" fmla="*/ 352 h 641"/>
                <a:gd name="T14" fmla="*/ 365 w 2175"/>
                <a:gd name="T15" fmla="*/ 365 h 641"/>
                <a:gd name="T16" fmla="*/ 218 w 2175"/>
                <a:gd name="T17" fmla="*/ 513 h 641"/>
                <a:gd name="T18" fmla="*/ 614 w 2175"/>
                <a:gd name="T19" fmla="*/ 513 h 641"/>
                <a:gd name="T20" fmla="*/ 805 w 2175"/>
                <a:gd name="T21" fmla="*/ 320 h 641"/>
                <a:gd name="T22" fmla="*/ 614 w 2175"/>
                <a:gd name="T23" fmla="*/ 128 h 641"/>
                <a:gd name="T24" fmla="*/ 218 w 2175"/>
                <a:gd name="T25" fmla="*/ 128 h 641"/>
                <a:gd name="T26" fmla="*/ 64 w 2175"/>
                <a:gd name="T27" fmla="*/ 0 h 641"/>
                <a:gd name="T28" fmla="*/ 639 w 2175"/>
                <a:gd name="T29" fmla="*/ 0 h 641"/>
                <a:gd name="T30" fmla="*/ 656 w 2175"/>
                <a:gd name="T31" fmla="*/ 2 h 641"/>
                <a:gd name="T32" fmla="*/ 671 w 2175"/>
                <a:gd name="T33" fmla="*/ 9 h 641"/>
                <a:gd name="T34" fmla="*/ 685 w 2175"/>
                <a:gd name="T35" fmla="*/ 19 h 641"/>
                <a:gd name="T36" fmla="*/ 922 w 2175"/>
                <a:gd name="T37" fmla="*/ 257 h 641"/>
                <a:gd name="T38" fmla="*/ 2175 w 2175"/>
                <a:gd name="T39" fmla="*/ 257 h 641"/>
                <a:gd name="T40" fmla="*/ 2175 w 2175"/>
                <a:gd name="T41" fmla="*/ 384 h 641"/>
                <a:gd name="T42" fmla="*/ 922 w 2175"/>
                <a:gd name="T43" fmla="*/ 384 h 641"/>
                <a:gd name="T44" fmla="*/ 685 w 2175"/>
                <a:gd name="T45" fmla="*/ 622 h 641"/>
                <a:gd name="T46" fmla="*/ 671 w 2175"/>
                <a:gd name="T47" fmla="*/ 632 h 641"/>
                <a:gd name="T48" fmla="*/ 656 w 2175"/>
                <a:gd name="T49" fmla="*/ 639 h 641"/>
                <a:gd name="T50" fmla="*/ 639 w 2175"/>
                <a:gd name="T51" fmla="*/ 641 h 641"/>
                <a:gd name="T52" fmla="*/ 64 w 2175"/>
                <a:gd name="T53" fmla="*/ 641 h 641"/>
                <a:gd name="T54" fmla="*/ 45 w 2175"/>
                <a:gd name="T55" fmla="*/ 637 h 641"/>
                <a:gd name="T56" fmla="*/ 28 w 2175"/>
                <a:gd name="T57" fmla="*/ 629 h 641"/>
                <a:gd name="T58" fmla="*/ 14 w 2175"/>
                <a:gd name="T59" fmla="*/ 617 h 641"/>
                <a:gd name="T60" fmla="*/ 5 w 2175"/>
                <a:gd name="T61" fmla="*/ 601 h 641"/>
                <a:gd name="T62" fmla="*/ 0 w 2175"/>
                <a:gd name="T63" fmla="*/ 582 h 641"/>
                <a:gd name="T64" fmla="*/ 1 w 2175"/>
                <a:gd name="T65" fmla="*/ 564 h 641"/>
                <a:gd name="T66" fmla="*/ 7 w 2175"/>
                <a:gd name="T67" fmla="*/ 547 h 641"/>
                <a:gd name="T68" fmla="*/ 19 w 2175"/>
                <a:gd name="T69" fmla="*/ 531 h 641"/>
                <a:gd name="T70" fmla="*/ 230 w 2175"/>
                <a:gd name="T71" fmla="*/ 320 h 641"/>
                <a:gd name="T72" fmla="*/ 19 w 2175"/>
                <a:gd name="T73" fmla="*/ 110 h 641"/>
                <a:gd name="T74" fmla="*/ 7 w 2175"/>
                <a:gd name="T75" fmla="*/ 94 h 641"/>
                <a:gd name="T76" fmla="*/ 1 w 2175"/>
                <a:gd name="T77" fmla="*/ 77 h 641"/>
                <a:gd name="T78" fmla="*/ 0 w 2175"/>
                <a:gd name="T79" fmla="*/ 59 h 641"/>
                <a:gd name="T80" fmla="*/ 5 w 2175"/>
                <a:gd name="T81" fmla="*/ 40 h 641"/>
                <a:gd name="T82" fmla="*/ 14 w 2175"/>
                <a:gd name="T83" fmla="*/ 24 h 641"/>
                <a:gd name="T84" fmla="*/ 28 w 2175"/>
                <a:gd name="T85" fmla="*/ 11 h 641"/>
                <a:gd name="T86" fmla="*/ 45 w 2175"/>
                <a:gd name="T87" fmla="*/ 4 h 641"/>
                <a:gd name="T88" fmla="*/ 64 w 2175"/>
                <a:gd name="T89" fmla="*/ 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5" h="641">
                  <a:moveTo>
                    <a:pt x="218" y="128"/>
                  </a:moveTo>
                  <a:lnTo>
                    <a:pt x="365" y="276"/>
                  </a:lnTo>
                  <a:lnTo>
                    <a:pt x="376" y="289"/>
                  </a:lnTo>
                  <a:lnTo>
                    <a:pt x="382" y="304"/>
                  </a:lnTo>
                  <a:lnTo>
                    <a:pt x="384" y="320"/>
                  </a:lnTo>
                  <a:lnTo>
                    <a:pt x="382" y="337"/>
                  </a:lnTo>
                  <a:lnTo>
                    <a:pt x="376" y="352"/>
                  </a:lnTo>
                  <a:lnTo>
                    <a:pt x="365" y="365"/>
                  </a:lnTo>
                  <a:lnTo>
                    <a:pt x="218" y="513"/>
                  </a:lnTo>
                  <a:lnTo>
                    <a:pt x="614" y="513"/>
                  </a:lnTo>
                  <a:lnTo>
                    <a:pt x="805" y="320"/>
                  </a:lnTo>
                  <a:lnTo>
                    <a:pt x="614" y="128"/>
                  </a:lnTo>
                  <a:lnTo>
                    <a:pt x="218" y="128"/>
                  </a:lnTo>
                  <a:close/>
                  <a:moveTo>
                    <a:pt x="64" y="0"/>
                  </a:moveTo>
                  <a:lnTo>
                    <a:pt x="639" y="0"/>
                  </a:lnTo>
                  <a:lnTo>
                    <a:pt x="656" y="2"/>
                  </a:lnTo>
                  <a:lnTo>
                    <a:pt x="671" y="9"/>
                  </a:lnTo>
                  <a:lnTo>
                    <a:pt x="685" y="19"/>
                  </a:lnTo>
                  <a:lnTo>
                    <a:pt x="922" y="257"/>
                  </a:lnTo>
                  <a:lnTo>
                    <a:pt x="2175" y="257"/>
                  </a:lnTo>
                  <a:lnTo>
                    <a:pt x="2175" y="384"/>
                  </a:lnTo>
                  <a:lnTo>
                    <a:pt x="922" y="384"/>
                  </a:lnTo>
                  <a:lnTo>
                    <a:pt x="685" y="622"/>
                  </a:lnTo>
                  <a:lnTo>
                    <a:pt x="671" y="632"/>
                  </a:lnTo>
                  <a:lnTo>
                    <a:pt x="656" y="639"/>
                  </a:lnTo>
                  <a:lnTo>
                    <a:pt x="639" y="641"/>
                  </a:lnTo>
                  <a:lnTo>
                    <a:pt x="64" y="641"/>
                  </a:lnTo>
                  <a:lnTo>
                    <a:pt x="45" y="637"/>
                  </a:lnTo>
                  <a:lnTo>
                    <a:pt x="28" y="629"/>
                  </a:lnTo>
                  <a:lnTo>
                    <a:pt x="14" y="617"/>
                  </a:lnTo>
                  <a:lnTo>
                    <a:pt x="5" y="601"/>
                  </a:lnTo>
                  <a:lnTo>
                    <a:pt x="0" y="582"/>
                  </a:lnTo>
                  <a:lnTo>
                    <a:pt x="1" y="564"/>
                  </a:lnTo>
                  <a:lnTo>
                    <a:pt x="7" y="547"/>
                  </a:lnTo>
                  <a:lnTo>
                    <a:pt x="19" y="531"/>
                  </a:lnTo>
                  <a:lnTo>
                    <a:pt x="230" y="320"/>
                  </a:lnTo>
                  <a:lnTo>
                    <a:pt x="19" y="110"/>
                  </a:lnTo>
                  <a:lnTo>
                    <a:pt x="7" y="94"/>
                  </a:lnTo>
                  <a:lnTo>
                    <a:pt x="1" y="77"/>
                  </a:lnTo>
                  <a:lnTo>
                    <a:pt x="0" y="59"/>
                  </a:lnTo>
                  <a:lnTo>
                    <a:pt x="5" y="40"/>
                  </a:lnTo>
                  <a:lnTo>
                    <a:pt x="14" y="24"/>
                  </a:lnTo>
                  <a:lnTo>
                    <a:pt x="28" y="11"/>
                  </a:lnTo>
                  <a:lnTo>
                    <a:pt x="45" y="4"/>
                  </a:lnTo>
                  <a:lnTo>
                    <a:pt x="6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7" name="Freeform 326">
              <a:extLst>
                <a:ext uri="{FF2B5EF4-FFF2-40B4-BE49-F238E27FC236}">
                  <a16:creationId xmlns:a16="http://schemas.microsoft.com/office/drawing/2014/main" id="{E77F94E5-F3AD-5C15-5236-731C72F3E785}"/>
                </a:ext>
              </a:extLst>
            </p:cNvPr>
            <p:cNvSpPr>
              <a:spLocks/>
            </p:cNvSpPr>
            <p:nvPr/>
          </p:nvSpPr>
          <p:spPr bwMode="auto">
            <a:xfrm>
              <a:off x="9653490" y="2340845"/>
              <a:ext cx="2289272" cy="2305489"/>
            </a:xfrm>
            <a:custGeom>
              <a:avLst/>
              <a:gdLst>
                <a:gd name="T0" fmla="*/ 1450 w 2541"/>
                <a:gd name="T1" fmla="*/ 13 h 2559"/>
                <a:gd name="T2" fmla="*/ 1718 w 2541"/>
                <a:gd name="T3" fmla="*/ 84 h 2559"/>
                <a:gd name="T4" fmla="*/ 1958 w 2541"/>
                <a:gd name="T5" fmla="*/ 206 h 2559"/>
                <a:gd name="T6" fmla="*/ 2166 w 2541"/>
                <a:gd name="T7" fmla="*/ 375 h 2559"/>
                <a:gd name="T8" fmla="*/ 2335 w 2541"/>
                <a:gd name="T9" fmla="*/ 583 h 2559"/>
                <a:gd name="T10" fmla="*/ 2457 w 2541"/>
                <a:gd name="T11" fmla="*/ 824 h 2559"/>
                <a:gd name="T12" fmla="*/ 2528 w 2541"/>
                <a:gd name="T13" fmla="*/ 1091 h 2559"/>
                <a:gd name="T14" fmla="*/ 2537 w 2541"/>
                <a:gd name="T15" fmla="*/ 1375 h 2559"/>
                <a:gd name="T16" fmla="*/ 2487 w 2541"/>
                <a:gd name="T17" fmla="*/ 1648 h 2559"/>
                <a:gd name="T18" fmla="*/ 2381 w 2541"/>
                <a:gd name="T19" fmla="*/ 1899 h 2559"/>
                <a:gd name="T20" fmla="*/ 2228 w 2541"/>
                <a:gd name="T21" fmla="*/ 2118 h 2559"/>
                <a:gd name="T22" fmla="*/ 2031 w 2541"/>
                <a:gd name="T23" fmla="*/ 2301 h 2559"/>
                <a:gd name="T24" fmla="*/ 1800 w 2541"/>
                <a:gd name="T25" fmla="*/ 2440 h 2559"/>
                <a:gd name="T26" fmla="*/ 1542 w 2541"/>
                <a:gd name="T27" fmla="*/ 2528 h 2559"/>
                <a:gd name="T28" fmla="*/ 1262 w 2541"/>
                <a:gd name="T29" fmla="*/ 2559 h 2559"/>
                <a:gd name="T30" fmla="*/ 985 w 2541"/>
                <a:gd name="T31" fmla="*/ 2530 h 2559"/>
                <a:gd name="T32" fmla="*/ 730 w 2541"/>
                <a:gd name="T33" fmla="*/ 2445 h 2559"/>
                <a:gd name="T34" fmla="*/ 500 w 2541"/>
                <a:gd name="T35" fmla="*/ 2309 h 2559"/>
                <a:gd name="T36" fmla="*/ 305 w 2541"/>
                <a:gd name="T37" fmla="*/ 2131 h 2559"/>
                <a:gd name="T38" fmla="*/ 150 w 2541"/>
                <a:gd name="T39" fmla="*/ 1913 h 2559"/>
                <a:gd name="T40" fmla="*/ 42 w 2541"/>
                <a:gd name="T41" fmla="*/ 1664 h 2559"/>
                <a:gd name="T42" fmla="*/ 127 w 2541"/>
                <a:gd name="T43" fmla="*/ 1461 h 2559"/>
                <a:gd name="T44" fmla="*/ 196 w 2541"/>
                <a:gd name="T45" fmla="*/ 1715 h 2559"/>
                <a:gd name="T46" fmla="*/ 318 w 2541"/>
                <a:gd name="T47" fmla="*/ 1939 h 2559"/>
                <a:gd name="T48" fmla="*/ 482 w 2541"/>
                <a:gd name="T49" fmla="*/ 2129 h 2559"/>
                <a:gd name="T50" fmla="*/ 685 w 2541"/>
                <a:gd name="T51" fmla="*/ 2279 h 2559"/>
                <a:gd name="T52" fmla="*/ 918 w 2541"/>
                <a:gd name="T53" fmla="*/ 2380 h 2559"/>
                <a:gd name="T54" fmla="*/ 1173 w 2541"/>
                <a:gd name="T55" fmla="*/ 2428 h 2559"/>
                <a:gd name="T56" fmla="*/ 1440 w 2541"/>
                <a:gd name="T57" fmla="*/ 2418 h 2559"/>
                <a:gd name="T58" fmla="*/ 1689 w 2541"/>
                <a:gd name="T59" fmla="*/ 2349 h 2559"/>
                <a:gd name="T60" fmla="*/ 1914 w 2541"/>
                <a:gd name="T61" fmla="*/ 2228 h 2559"/>
                <a:gd name="T62" fmla="*/ 2105 w 2541"/>
                <a:gd name="T63" fmla="*/ 2063 h 2559"/>
                <a:gd name="T64" fmla="*/ 2256 w 2541"/>
                <a:gd name="T65" fmla="*/ 1860 h 2559"/>
                <a:gd name="T66" fmla="*/ 2360 w 2541"/>
                <a:gd name="T67" fmla="*/ 1627 h 2559"/>
                <a:gd name="T68" fmla="*/ 2410 w 2541"/>
                <a:gd name="T69" fmla="*/ 1369 h 2559"/>
                <a:gd name="T70" fmla="*/ 2400 w 2541"/>
                <a:gd name="T71" fmla="*/ 1102 h 2559"/>
                <a:gd name="T72" fmla="*/ 2331 w 2541"/>
                <a:gd name="T73" fmla="*/ 852 h 2559"/>
                <a:gd name="T74" fmla="*/ 2210 w 2541"/>
                <a:gd name="T75" fmla="*/ 627 h 2559"/>
                <a:gd name="T76" fmla="*/ 2045 w 2541"/>
                <a:gd name="T77" fmla="*/ 436 h 2559"/>
                <a:gd name="T78" fmla="*/ 1843 w 2541"/>
                <a:gd name="T79" fmla="*/ 285 h 2559"/>
                <a:gd name="T80" fmla="*/ 1609 w 2541"/>
                <a:gd name="T81" fmla="*/ 181 h 2559"/>
                <a:gd name="T82" fmla="*/ 1352 w 2541"/>
                <a:gd name="T83" fmla="*/ 131 h 2559"/>
                <a:gd name="T84" fmla="*/ 1085 w 2541"/>
                <a:gd name="T85" fmla="*/ 140 h 2559"/>
                <a:gd name="T86" fmla="*/ 837 w 2541"/>
                <a:gd name="T87" fmla="*/ 207 h 2559"/>
                <a:gd name="T88" fmla="*/ 614 w 2541"/>
                <a:gd name="T89" fmla="*/ 325 h 2559"/>
                <a:gd name="T90" fmla="*/ 424 w 2541"/>
                <a:gd name="T91" fmla="*/ 489 h 2559"/>
                <a:gd name="T92" fmla="*/ 272 w 2541"/>
                <a:gd name="T93" fmla="*/ 690 h 2559"/>
                <a:gd name="T94" fmla="*/ 167 w 2541"/>
                <a:gd name="T95" fmla="*/ 925 h 2559"/>
                <a:gd name="T96" fmla="*/ 0 w 2541"/>
                <a:gd name="T97" fmla="*/ 1077 h 2559"/>
                <a:gd name="T98" fmla="*/ 73 w 2541"/>
                <a:gd name="T99" fmla="*/ 809 h 2559"/>
                <a:gd name="T100" fmla="*/ 196 w 2541"/>
                <a:gd name="T101" fmla="*/ 569 h 2559"/>
                <a:gd name="T102" fmla="*/ 366 w 2541"/>
                <a:gd name="T103" fmla="*/ 364 h 2559"/>
                <a:gd name="T104" fmla="*/ 573 w 2541"/>
                <a:gd name="T105" fmla="*/ 199 h 2559"/>
                <a:gd name="T106" fmla="*/ 812 w 2541"/>
                <a:gd name="T107" fmla="*/ 80 h 2559"/>
                <a:gd name="T108" fmla="*/ 1076 w 2541"/>
                <a:gd name="T109" fmla="*/ 13 h 2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1" h="2559">
                  <a:moveTo>
                    <a:pt x="1262" y="0"/>
                  </a:moveTo>
                  <a:lnTo>
                    <a:pt x="1357" y="4"/>
                  </a:lnTo>
                  <a:lnTo>
                    <a:pt x="1450" y="13"/>
                  </a:lnTo>
                  <a:lnTo>
                    <a:pt x="1542" y="31"/>
                  </a:lnTo>
                  <a:lnTo>
                    <a:pt x="1631" y="54"/>
                  </a:lnTo>
                  <a:lnTo>
                    <a:pt x="1718" y="84"/>
                  </a:lnTo>
                  <a:lnTo>
                    <a:pt x="1800" y="119"/>
                  </a:lnTo>
                  <a:lnTo>
                    <a:pt x="1881" y="159"/>
                  </a:lnTo>
                  <a:lnTo>
                    <a:pt x="1958" y="206"/>
                  </a:lnTo>
                  <a:lnTo>
                    <a:pt x="2031" y="258"/>
                  </a:lnTo>
                  <a:lnTo>
                    <a:pt x="2100" y="313"/>
                  </a:lnTo>
                  <a:lnTo>
                    <a:pt x="2166" y="375"/>
                  </a:lnTo>
                  <a:lnTo>
                    <a:pt x="2228" y="441"/>
                  </a:lnTo>
                  <a:lnTo>
                    <a:pt x="2283" y="510"/>
                  </a:lnTo>
                  <a:lnTo>
                    <a:pt x="2335" y="583"/>
                  </a:lnTo>
                  <a:lnTo>
                    <a:pt x="2381" y="660"/>
                  </a:lnTo>
                  <a:lnTo>
                    <a:pt x="2422" y="740"/>
                  </a:lnTo>
                  <a:lnTo>
                    <a:pt x="2457" y="824"/>
                  </a:lnTo>
                  <a:lnTo>
                    <a:pt x="2487" y="911"/>
                  </a:lnTo>
                  <a:lnTo>
                    <a:pt x="2510" y="999"/>
                  </a:lnTo>
                  <a:lnTo>
                    <a:pt x="2528" y="1091"/>
                  </a:lnTo>
                  <a:lnTo>
                    <a:pt x="2537" y="1184"/>
                  </a:lnTo>
                  <a:lnTo>
                    <a:pt x="2541" y="1279"/>
                  </a:lnTo>
                  <a:lnTo>
                    <a:pt x="2537" y="1375"/>
                  </a:lnTo>
                  <a:lnTo>
                    <a:pt x="2528" y="1468"/>
                  </a:lnTo>
                  <a:lnTo>
                    <a:pt x="2510" y="1560"/>
                  </a:lnTo>
                  <a:lnTo>
                    <a:pt x="2487" y="1648"/>
                  </a:lnTo>
                  <a:lnTo>
                    <a:pt x="2457" y="1735"/>
                  </a:lnTo>
                  <a:lnTo>
                    <a:pt x="2422" y="1819"/>
                  </a:lnTo>
                  <a:lnTo>
                    <a:pt x="2381" y="1899"/>
                  </a:lnTo>
                  <a:lnTo>
                    <a:pt x="2335" y="1976"/>
                  </a:lnTo>
                  <a:lnTo>
                    <a:pt x="2283" y="2049"/>
                  </a:lnTo>
                  <a:lnTo>
                    <a:pt x="2228" y="2118"/>
                  </a:lnTo>
                  <a:lnTo>
                    <a:pt x="2166" y="2184"/>
                  </a:lnTo>
                  <a:lnTo>
                    <a:pt x="2100" y="2246"/>
                  </a:lnTo>
                  <a:lnTo>
                    <a:pt x="2031" y="2301"/>
                  </a:lnTo>
                  <a:lnTo>
                    <a:pt x="1958" y="2353"/>
                  </a:lnTo>
                  <a:lnTo>
                    <a:pt x="1881" y="2399"/>
                  </a:lnTo>
                  <a:lnTo>
                    <a:pt x="1800" y="2440"/>
                  </a:lnTo>
                  <a:lnTo>
                    <a:pt x="1718" y="2475"/>
                  </a:lnTo>
                  <a:lnTo>
                    <a:pt x="1631" y="2505"/>
                  </a:lnTo>
                  <a:lnTo>
                    <a:pt x="1542" y="2528"/>
                  </a:lnTo>
                  <a:lnTo>
                    <a:pt x="1450" y="2546"/>
                  </a:lnTo>
                  <a:lnTo>
                    <a:pt x="1357" y="2555"/>
                  </a:lnTo>
                  <a:lnTo>
                    <a:pt x="1262" y="2559"/>
                  </a:lnTo>
                  <a:lnTo>
                    <a:pt x="1168" y="2557"/>
                  </a:lnTo>
                  <a:lnTo>
                    <a:pt x="1076" y="2546"/>
                  </a:lnTo>
                  <a:lnTo>
                    <a:pt x="985" y="2530"/>
                  </a:lnTo>
                  <a:lnTo>
                    <a:pt x="897" y="2507"/>
                  </a:lnTo>
                  <a:lnTo>
                    <a:pt x="812" y="2479"/>
                  </a:lnTo>
                  <a:lnTo>
                    <a:pt x="730" y="2445"/>
                  </a:lnTo>
                  <a:lnTo>
                    <a:pt x="650" y="2405"/>
                  </a:lnTo>
                  <a:lnTo>
                    <a:pt x="573" y="2360"/>
                  </a:lnTo>
                  <a:lnTo>
                    <a:pt x="500" y="2309"/>
                  </a:lnTo>
                  <a:lnTo>
                    <a:pt x="431" y="2255"/>
                  </a:lnTo>
                  <a:lnTo>
                    <a:pt x="366" y="2195"/>
                  </a:lnTo>
                  <a:lnTo>
                    <a:pt x="305" y="2131"/>
                  </a:lnTo>
                  <a:lnTo>
                    <a:pt x="248" y="2062"/>
                  </a:lnTo>
                  <a:lnTo>
                    <a:pt x="196" y="1990"/>
                  </a:lnTo>
                  <a:lnTo>
                    <a:pt x="150" y="1913"/>
                  </a:lnTo>
                  <a:lnTo>
                    <a:pt x="109" y="1833"/>
                  </a:lnTo>
                  <a:lnTo>
                    <a:pt x="73" y="1750"/>
                  </a:lnTo>
                  <a:lnTo>
                    <a:pt x="42" y="1664"/>
                  </a:lnTo>
                  <a:lnTo>
                    <a:pt x="18" y="1574"/>
                  </a:lnTo>
                  <a:lnTo>
                    <a:pt x="0" y="1481"/>
                  </a:lnTo>
                  <a:lnTo>
                    <a:pt x="127" y="1461"/>
                  </a:lnTo>
                  <a:lnTo>
                    <a:pt x="143" y="1549"/>
                  </a:lnTo>
                  <a:lnTo>
                    <a:pt x="167" y="1633"/>
                  </a:lnTo>
                  <a:lnTo>
                    <a:pt x="196" y="1715"/>
                  </a:lnTo>
                  <a:lnTo>
                    <a:pt x="232" y="1793"/>
                  </a:lnTo>
                  <a:lnTo>
                    <a:pt x="272" y="1869"/>
                  </a:lnTo>
                  <a:lnTo>
                    <a:pt x="318" y="1939"/>
                  </a:lnTo>
                  <a:lnTo>
                    <a:pt x="368" y="2008"/>
                  </a:lnTo>
                  <a:lnTo>
                    <a:pt x="424" y="2070"/>
                  </a:lnTo>
                  <a:lnTo>
                    <a:pt x="482" y="2129"/>
                  </a:lnTo>
                  <a:lnTo>
                    <a:pt x="547" y="2184"/>
                  </a:lnTo>
                  <a:lnTo>
                    <a:pt x="614" y="2234"/>
                  </a:lnTo>
                  <a:lnTo>
                    <a:pt x="685" y="2279"/>
                  </a:lnTo>
                  <a:lnTo>
                    <a:pt x="759" y="2317"/>
                  </a:lnTo>
                  <a:lnTo>
                    <a:pt x="837" y="2352"/>
                  </a:lnTo>
                  <a:lnTo>
                    <a:pt x="918" y="2380"/>
                  </a:lnTo>
                  <a:lnTo>
                    <a:pt x="1001" y="2402"/>
                  </a:lnTo>
                  <a:lnTo>
                    <a:pt x="1085" y="2418"/>
                  </a:lnTo>
                  <a:lnTo>
                    <a:pt x="1173" y="2428"/>
                  </a:lnTo>
                  <a:lnTo>
                    <a:pt x="1262" y="2432"/>
                  </a:lnTo>
                  <a:lnTo>
                    <a:pt x="1352" y="2428"/>
                  </a:lnTo>
                  <a:lnTo>
                    <a:pt x="1440" y="2418"/>
                  </a:lnTo>
                  <a:lnTo>
                    <a:pt x="1526" y="2401"/>
                  </a:lnTo>
                  <a:lnTo>
                    <a:pt x="1609" y="2378"/>
                  </a:lnTo>
                  <a:lnTo>
                    <a:pt x="1689" y="2349"/>
                  </a:lnTo>
                  <a:lnTo>
                    <a:pt x="1768" y="2314"/>
                  </a:lnTo>
                  <a:lnTo>
                    <a:pt x="1843" y="2274"/>
                  </a:lnTo>
                  <a:lnTo>
                    <a:pt x="1914" y="2228"/>
                  </a:lnTo>
                  <a:lnTo>
                    <a:pt x="1982" y="2178"/>
                  </a:lnTo>
                  <a:lnTo>
                    <a:pt x="2045" y="2123"/>
                  </a:lnTo>
                  <a:lnTo>
                    <a:pt x="2105" y="2063"/>
                  </a:lnTo>
                  <a:lnTo>
                    <a:pt x="2161" y="1999"/>
                  </a:lnTo>
                  <a:lnTo>
                    <a:pt x="2210" y="1932"/>
                  </a:lnTo>
                  <a:lnTo>
                    <a:pt x="2256" y="1860"/>
                  </a:lnTo>
                  <a:lnTo>
                    <a:pt x="2296" y="1786"/>
                  </a:lnTo>
                  <a:lnTo>
                    <a:pt x="2331" y="1707"/>
                  </a:lnTo>
                  <a:lnTo>
                    <a:pt x="2360" y="1627"/>
                  </a:lnTo>
                  <a:lnTo>
                    <a:pt x="2383" y="1543"/>
                  </a:lnTo>
                  <a:lnTo>
                    <a:pt x="2400" y="1457"/>
                  </a:lnTo>
                  <a:lnTo>
                    <a:pt x="2410" y="1369"/>
                  </a:lnTo>
                  <a:lnTo>
                    <a:pt x="2414" y="1279"/>
                  </a:lnTo>
                  <a:lnTo>
                    <a:pt x="2410" y="1190"/>
                  </a:lnTo>
                  <a:lnTo>
                    <a:pt x="2400" y="1102"/>
                  </a:lnTo>
                  <a:lnTo>
                    <a:pt x="2383" y="1016"/>
                  </a:lnTo>
                  <a:lnTo>
                    <a:pt x="2360" y="932"/>
                  </a:lnTo>
                  <a:lnTo>
                    <a:pt x="2331" y="852"/>
                  </a:lnTo>
                  <a:lnTo>
                    <a:pt x="2296" y="773"/>
                  </a:lnTo>
                  <a:lnTo>
                    <a:pt x="2256" y="699"/>
                  </a:lnTo>
                  <a:lnTo>
                    <a:pt x="2210" y="627"/>
                  </a:lnTo>
                  <a:lnTo>
                    <a:pt x="2161" y="560"/>
                  </a:lnTo>
                  <a:lnTo>
                    <a:pt x="2105" y="496"/>
                  </a:lnTo>
                  <a:lnTo>
                    <a:pt x="2045" y="436"/>
                  </a:lnTo>
                  <a:lnTo>
                    <a:pt x="1982" y="381"/>
                  </a:lnTo>
                  <a:lnTo>
                    <a:pt x="1914" y="330"/>
                  </a:lnTo>
                  <a:lnTo>
                    <a:pt x="1843" y="285"/>
                  </a:lnTo>
                  <a:lnTo>
                    <a:pt x="1768" y="245"/>
                  </a:lnTo>
                  <a:lnTo>
                    <a:pt x="1689" y="210"/>
                  </a:lnTo>
                  <a:lnTo>
                    <a:pt x="1609" y="181"/>
                  </a:lnTo>
                  <a:lnTo>
                    <a:pt x="1526" y="158"/>
                  </a:lnTo>
                  <a:lnTo>
                    <a:pt x="1440" y="141"/>
                  </a:lnTo>
                  <a:lnTo>
                    <a:pt x="1352" y="131"/>
                  </a:lnTo>
                  <a:lnTo>
                    <a:pt x="1262" y="127"/>
                  </a:lnTo>
                  <a:lnTo>
                    <a:pt x="1173" y="131"/>
                  </a:lnTo>
                  <a:lnTo>
                    <a:pt x="1085" y="140"/>
                  </a:lnTo>
                  <a:lnTo>
                    <a:pt x="1001" y="157"/>
                  </a:lnTo>
                  <a:lnTo>
                    <a:pt x="918" y="179"/>
                  </a:lnTo>
                  <a:lnTo>
                    <a:pt x="837" y="207"/>
                  </a:lnTo>
                  <a:lnTo>
                    <a:pt x="759" y="242"/>
                  </a:lnTo>
                  <a:lnTo>
                    <a:pt x="685" y="280"/>
                  </a:lnTo>
                  <a:lnTo>
                    <a:pt x="614" y="325"/>
                  </a:lnTo>
                  <a:lnTo>
                    <a:pt x="547" y="375"/>
                  </a:lnTo>
                  <a:lnTo>
                    <a:pt x="482" y="430"/>
                  </a:lnTo>
                  <a:lnTo>
                    <a:pt x="424" y="489"/>
                  </a:lnTo>
                  <a:lnTo>
                    <a:pt x="368" y="551"/>
                  </a:lnTo>
                  <a:lnTo>
                    <a:pt x="318" y="619"/>
                  </a:lnTo>
                  <a:lnTo>
                    <a:pt x="272" y="690"/>
                  </a:lnTo>
                  <a:lnTo>
                    <a:pt x="232" y="766"/>
                  </a:lnTo>
                  <a:lnTo>
                    <a:pt x="196" y="844"/>
                  </a:lnTo>
                  <a:lnTo>
                    <a:pt x="167" y="925"/>
                  </a:lnTo>
                  <a:lnTo>
                    <a:pt x="143" y="1010"/>
                  </a:lnTo>
                  <a:lnTo>
                    <a:pt x="127" y="1098"/>
                  </a:lnTo>
                  <a:lnTo>
                    <a:pt x="0" y="1077"/>
                  </a:lnTo>
                  <a:lnTo>
                    <a:pt x="18" y="985"/>
                  </a:lnTo>
                  <a:lnTo>
                    <a:pt x="42" y="895"/>
                  </a:lnTo>
                  <a:lnTo>
                    <a:pt x="73" y="809"/>
                  </a:lnTo>
                  <a:lnTo>
                    <a:pt x="109" y="726"/>
                  </a:lnTo>
                  <a:lnTo>
                    <a:pt x="150" y="646"/>
                  </a:lnTo>
                  <a:lnTo>
                    <a:pt x="196" y="569"/>
                  </a:lnTo>
                  <a:lnTo>
                    <a:pt x="248" y="496"/>
                  </a:lnTo>
                  <a:lnTo>
                    <a:pt x="305" y="428"/>
                  </a:lnTo>
                  <a:lnTo>
                    <a:pt x="366" y="364"/>
                  </a:lnTo>
                  <a:lnTo>
                    <a:pt x="431" y="304"/>
                  </a:lnTo>
                  <a:lnTo>
                    <a:pt x="500" y="249"/>
                  </a:lnTo>
                  <a:lnTo>
                    <a:pt x="573" y="199"/>
                  </a:lnTo>
                  <a:lnTo>
                    <a:pt x="650" y="154"/>
                  </a:lnTo>
                  <a:lnTo>
                    <a:pt x="730" y="114"/>
                  </a:lnTo>
                  <a:lnTo>
                    <a:pt x="812" y="80"/>
                  </a:lnTo>
                  <a:lnTo>
                    <a:pt x="897" y="52"/>
                  </a:lnTo>
                  <a:lnTo>
                    <a:pt x="985" y="29"/>
                  </a:lnTo>
                  <a:lnTo>
                    <a:pt x="1076" y="13"/>
                  </a:lnTo>
                  <a:lnTo>
                    <a:pt x="1168" y="2"/>
                  </a:lnTo>
                  <a:lnTo>
                    <a:pt x="126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8" name="Freeform 327">
              <a:extLst>
                <a:ext uri="{FF2B5EF4-FFF2-40B4-BE49-F238E27FC236}">
                  <a16:creationId xmlns:a16="http://schemas.microsoft.com/office/drawing/2014/main" id="{95424149-8DD0-04B7-5B56-8447CF75D8CB}"/>
                </a:ext>
              </a:extLst>
            </p:cNvPr>
            <p:cNvSpPr>
              <a:spLocks/>
            </p:cNvSpPr>
            <p:nvPr/>
          </p:nvSpPr>
          <p:spPr bwMode="auto">
            <a:xfrm>
              <a:off x="9886832" y="2571484"/>
              <a:ext cx="1825291" cy="1844211"/>
            </a:xfrm>
            <a:custGeom>
              <a:avLst/>
              <a:gdLst>
                <a:gd name="T0" fmla="*/ 1177 w 2026"/>
                <a:gd name="T1" fmla="*/ 14 h 2047"/>
                <a:gd name="T2" fmla="*/ 1420 w 2026"/>
                <a:gd name="T3" fmla="*/ 88 h 2047"/>
                <a:gd name="T4" fmla="*/ 1633 w 2026"/>
                <a:gd name="T5" fmla="*/ 218 h 2047"/>
                <a:gd name="T6" fmla="*/ 1808 w 2026"/>
                <a:gd name="T7" fmla="*/ 393 h 2047"/>
                <a:gd name="T8" fmla="*/ 1938 w 2026"/>
                <a:gd name="T9" fmla="*/ 606 h 2047"/>
                <a:gd name="T10" fmla="*/ 2011 w 2026"/>
                <a:gd name="T11" fmla="*/ 849 h 2047"/>
                <a:gd name="T12" fmla="*/ 2023 w 2026"/>
                <a:gd name="T13" fmla="*/ 1112 h 2047"/>
                <a:gd name="T14" fmla="*/ 1969 w 2026"/>
                <a:gd name="T15" fmla="*/ 1363 h 2047"/>
                <a:gd name="T16" fmla="*/ 1857 w 2026"/>
                <a:gd name="T17" fmla="*/ 1587 h 2047"/>
                <a:gd name="T18" fmla="*/ 1697 w 2026"/>
                <a:gd name="T19" fmla="*/ 1776 h 2047"/>
                <a:gd name="T20" fmla="*/ 1495 w 2026"/>
                <a:gd name="T21" fmla="*/ 1921 h 2047"/>
                <a:gd name="T22" fmla="*/ 1261 w 2026"/>
                <a:gd name="T23" fmla="*/ 2014 h 2047"/>
                <a:gd name="T24" fmla="*/ 1003 w 2026"/>
                <a:gd name="T25" fmla="*/ 2047 h 2047"/>
                <a:gd name="T26" fmla="*/ 767 w 2026"/>
                <a:gd name="T27" fmla="*/ 2020 h 2047"/>
                <a:gd name="T28" fmla="*/ 548 w 2026"/>
                <a:gd name="T29" fmla="*/ 1940 h 2047"/>
                <a:gd name="T30" fmla="*/ 355 w 2026"/>
                <a:gd name="T31" fmla="*/ 1816 h 2047"/>
                <a:gd name="T32" fmla="*/ 195 w 2026"/>
                <a:gd name="T33" fmla="*/ 1651 h 2047"/>
                <a:gd name="T34" fmla="*/ 74 w 2026"/>
                <a:gd name="T35" fmla="*/ 1454 h 2047"/>
                <a:gd name="T36" fmla="*/ 0 w 2026"/>
                <a:gd name="T37" fmla="*/ 1228 h 2047"/>
                <a:gd name="T38" fmla="*/ 169 w 2026"/>
                <a:gd name="T39" fmla="*/ 1352 h 2047"/>
                <a:gd name="T40" fmla="*/ 281 w 2026"/>
                <a:gd name="T41" fmla="*/ 1552 h 2047"/>
                <a:gd name="T42" fmla="*/ 437 w 2026"/>
                <a:gd name="T43" fmla="*/ 1716 h 2047"/>
                <a:gd name="T44" fmla="*/ 629 w 2026"/>
                <a:gd name="T45" fmla="*/ 1836 h 2047"/>
                <a:gd name="T46" fmla="*/ 846 w 2026"/>
                <a:gd name="T47" fmla="*/ 1906 h 2047"/>
                <a:gd name="T48" fmla="*/ 1084 w 2026"/>
                <a:gd name="T49" fmla="*/ 1915 h 2047"/>
                <a:gd name="T50" fmla="*/ 1315 w 2026"/>
                <a:gd name="T51" fmla="*/ 1864 h 2047"/>
                <a:gd name="T52" fmla="*/ 1519 w 2026"/>
                <a:gd name="T53" fmla="*/ 1755 h 2047"/>
                <a:gd name="T54" fmla="*/ 1687 w 2026"/>
                <a:gd name="T55" fmla="*/ 1601 h 2047"/>
                <a:gd name="T56" fmla="*/ 1812 w 2026"/>
                <a:gd name="T57" fmla="*/ 1408 h 2047"/>
                <a:gd name="T58" fmla="*/ 1884 w 2026"/>
                <a:gd name="T59" fmla="*/ 1184 h 2047"/>
                <a:gd name="T60" fmla="*/ 1894 w 2026"/>
                <a:gd name="T61" fmla="*/ 942 h 2047"/>
                <a:gd name="T62" fmla="*/ 1843 w 2026"/>
                <a:gd name="T63" fmla="*/ 711 h 2047"/>
                <a:gd name="T64" fmla="*/ 1734 w 2026"/>
                <a:gd name="T65" fmla="*/ 507 h 2047"/>
                <a:gd name="T66" fmla="*/ 1580 w 2026"/>
                <a:gd name="T67" fmla="*/ 339 h 2047"/>
                <a:gd name="T68" fmla="*/ 1387 w 2026"/>
                <a:gd name="T69" fmla="*/ 214 h 2047"/>
                <a:gd name="T70" fmla="*/ 1163 w 2026"/>
                <a:gd name="T71" fmla="*/ 142 h 2047"/>
                <a:gd name="T72" fmla="*/ 924 w 2026"/>
                <a:gd name="T73" fmla="*/ 130 h 2047"/>
                <a:gd name="T74" fmla="*/ 699 w 2026"/>
                <a:gd name="T75" fmla="*/ 181 h 2047"/>
                <a:gd name="T76" fmla="*/ 497 w 2026"/>
                <a:gd name="T77" fmla="*/ 285 h 2047"/>
                <a:gd name="T78" fmla="*/ 328 w 2026"/>
                <a:gd name="T79" fmla="*/ 434 h 2047"/>
                <a:gd name="T80" fmla="*/ 201 w 2026"/>
                <a:gd name="T81" fmla="*/ 624 h 2047"/>
                <a:gd name="T82" fmla="*/ 126 w 2026"/>
                <a:gd name="T83" fmla="*/ 844 h 2047"/>
                <a:gd name="T84" fmla="*/ 43 w 2026"/>
                <a:gd name="T85" fmla="*/ 665 h 2047"/>
                <a:gd name="T86" fmla="*/ 150 w 2026"/>
                <a:gd name="T87" fmla="*/ 458 h 2047"/>
                <a:gd name="T88" fmla="*/ 298 w 2026"/>
                <a:gd name="T89" fmla="*/ 281 h 2047"/>
                <a:gd name="T90" fmla="*/ 481 w 2026"/>
                <a:gd name="T91" fmla="*/ 143 h 2047"/>
                <a:gd name="T92" fmla="*/ 692 w 2026"/>
                <a:gd name="T93" fmla="*/ 48 h 2047"/>
                <a:gd name="T94" fmla="*/ 923 w 2026"/>
                <a:gd name="T95" fmla="*/ 3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26" h="2047">
                  <a:moveTo>
                    <a:pt x="1003" y="0"/>
                  </a:moveTo>
                  <a:lnTo>
                    <a:pt x="1091" y="3"/>
                  </a:lnTo>
                  <a:lnTo>
                    <a:pt x="1177" y="14"/>
                  </a:lnTo>
                  <a:lnTo>
                    <a:pt x="1261" y="33"/>
                  </a:lnTo>
                  <a:lnTo>
                    <a:pt x="1342" y="57"/>
                  </a:lnTo>
                  <a:lnTo>
                    <a:pt x="1420" y="88"/>
                  </a:lnTo>
                  <a:lnTo>
                    <a:pt x="1495" y="126"/>
                  </a:lnTo>
                  <a:lnTo>
                    <a:pt x="1566" y="169"/>
                  </a:lnTo>
                  <a:lnTo>
                    <a:pt x="1633" y="218"/>
                  </a:lnTo>
                  <a:lnTo>
                    <a:pt x="1697" y="271"/>
                  </a:lnTo>
                  <a:lnTo>
                    <a:pt x="1755" y="330"/>
                  </a:lnTo>
                  <a:lnTo>
                    <a:pt x="1808" y="393"/>
                  </a:lnTo>
                  <a:lnTo>
                    <a:pt x="1857" y="460"/>
                  </a:lnTo>
                  <a:lnTo>
                    <a:pt x="1900" y="531"/>
                  </a:lnTo>
                  <a:lnTo>
                    <a:pt x="1938" y="606"/>
                  </a:lnTo>
                  <a:lnTo>
                    <a:pt x="1969" y="684"/>
                  </a:lnTo>
                  <a:lnTo>
                    <a:pt x="1993" y="765"/>
                  </a:lnTo>
                  <a:lnTo>
                    <a:pt x="2011" y="849"/>
                  </a:lnTo>
                  <a:lnTo>
                    <a:pt x="2023" y="935"/>
                  </a:lnTo>
                  <a:lnTo>
                    <a:pt x="2026" y="1023"/>
                  </a:lnTo>
                  <a:lnTo>
                    <a:pt x="2023" y="1112"/>
                  </a:lnTo>
                  <a:lnTo>
                    <a:pt x="2011" y="1198"/>
                  </a:lnTo>
                  <a:lnTo>
                    <a:pt x="1993" y="1282"/>
                  </a:lnTo>
                  <a:lnTo>
                    <a:pt x="1969" y="1363"/>
                  </a:lnTo>
                  <a:lnTo>
                    <a:pt x="1938" y="1441"/>
                  </a:lnTo>
                  <a:lnTo>
                    <a:pt x="1900" y="1516"/>
                  </a:lnTo>
                  <a:lnTo>
                    <a:pt x="1857" y="1587"/>
                  </a:lnTo>
                  <a:lnTo>
                    <a:pt x="1808" y="1654"/>
                  </a:lnTo>
                  <a:lnTo>
                    <a:pt x="1755" y="1717"/>
                  </a:lnTo>
                  <a:lnTo>
                    <a:pt x="1697" y="1776"/>
                  </a:lnTo>
                  <a:lnTo>
                    <a:pt x="1633" y="1829"/>
                  </a:lnTo>
                  <a:lnTo>
                    <a:pt x="1566" y="1878"/>
                  </a:lnTo>
                  <a:lnTo>
                    <a:pt x="1495" y="1921"/>
                  </a:lnTo>
                  <a:lnTo>
                    <a:pt x="1420" y="1959"/>
                  </a:lnTo>
                  <a:lnTo>
                    <a:pt x="1342" y="1990"/>
                  </a:lnTo>
                  <a:lnTo>
                    <a:pt x="1261" y="2014"/>
                  </a:lnTo>
                  <a:lnTo>
                    <a:pt x="1177" y="2032"/>
                  </a:lnTo>
                  <a:lnTo>
                    <a:pt x="1091" y="2044"/>
                  </a:lnTo>
                  <a:lnTo>
                    <a:pt x="1003" y="2047"/>
                  </a:lnTo>
                  <a:lnTo>
                    <a:pt x="923" y="2044"/>
                  </a:lnTo>
                  <a:lnTo>
                    <a:pt x="844" y="2036"/>
                  </a:lnTo>
                  <a:lnTo>
                    <a:pt x="767" y="2020"/>
                  </a:lnTo>
                  <a:lnTo>
                    <a:pt x="692" y="1999"/>
                  </a:lnTo>
                  <a:lnTo>
                    <a:pt x="619" y="1972"/>
                  </a:lnTo>
                  <a:lnTo>
                    <a:pt x="548" y="1940"/>
                  </a:lnTo>
                  <a:lnTo>
                    <a:pt x="481" y="1904"/>
                  </a:lnTo>
                  <a:lnTo>
                    <a:pt x="417" y="1862"/>
                  </a:lnTo>
                  <a:lnTo>
                    <a:pt x="355" y="1816"/>
                  </a:lnTo>
                  <a:lnTo>
                    <a:pt x="298" y="1766"/>
                  </a:lnTo>
                  <a:lnTo>
                    <a:pt x="245" y="1710"/>
                  </a:lnTo>
                  <a:lnTo>
                    <a:pt x="195" y="1651"/>
                  </a:lnTo>
                  <a:lnTo>
                    <a:pt x="150" y="1589"/>
                  </a:lnTo>
                  <a:lnTo>
                    <a:pt x="109" y="1523"/>
                  </a:lnTo>
                  <a:lnTo>
                    <a:pt x="74" y="1454"/>
                  </a:lnTo>
                  <a:lnTo>
                    <a:pt x="43" y="1382"/>
                  </a:lnTo>
                  <a:lnTo>
                    <a:pt x="19" y="1306"/>
                  </a:lnTo>
                  <a:lnTo>
                    <a:pt x="0" y="1228"/>
                  </a:lnTo>
                  <a:lnTo>
                    <a:pt x="126" y="1203"/>
                  </a:lnTo>
                  <a:lnTo>
                    <a:pt x="145" y="1279"/>
                  </a:lnTo>
                  <a:lnTo>
                    <a:pt x="169" y="1352"/>
                  </a:lnTo>
                  <a:lnTo>
                    <a:pt x="201" y="1423"/>
                  </a:lnTo>
                  <a:lnTo>
                    <a:pt x="239" y="1490"/>
                  </a:lnTo>
                  <a:lnTo>
                    <a:pt x="281" y="1552"/>
                  </a:lnTo>
                  <a:lnTo>
                    <a:pt x="328" y="1613"/>
                  </a:lnTo>
                  <a:lnTo>
                    <a:pt x="380" y="1667"/>
                  </a:lnTo>
                  <a:lnTo>
                    <a:pt x="437" y="1716"/>
                  </a:lnTo>
                  <a:lnTo>
                    <a:pt x="497" y="1762"/>
                  </a:lnTo>
                  <a:lnTo>
                    <a:pt x="561" y="1802"/>
                  </a:lnTo>
                  <a:lnTo>
                    <a:pt x="629" y="1836"/>
                  </a:lnTo>
                  <a:lnTo>
                    <a:pt x="699" y="1866"/>
                  </a:lnTo>
                  <a:lnTo>
                    <a:pt x="771" y="1889"/>
                  </a:lnTo>
                  <a:lnTo>
                    <a:pt x="846" y="1906"/>
                  </a:lnTo>
                  <a:lnTo>
                    <a:pt x="924" y="1915"/>
                  </a:lnTo>
                  <a:lnTo>
                    <a:pt x="1003" y="1919"/>
                  </a:lnTo>
                  <a:lnTo>
                    <a:pt x="1084" y="1915"/>
                  </a:lnTo>
                  <a:lnTo>
                    <a:pt x="1163" y="1905"/>
                  </a:lnTo>
                  <a:lnTo>
                    <a:pt x="1241" y="1887"/>
                  </a:lnTo>
                  <a:lnTo>
                    <a:pt x="1315" y="1864"/>
                  </a:lnTo>
                  <a:lnTo>
                    <a:pt x="1387" y="1833"/>
                  </a:lnTo>
                  <a:lnTo>
                    <a:pt x="1454" y="1796"/>
                  </a:lnTo>
                  <a:lnTo>
                    <a:pt x="1519" y="1755"/>
                  </a:lnTo>
                  <a:lnTo>
                    <a:pt x="1580" y="1708"/>
                  </a:lnTo>
                  <a:lnTo>
                    <a:pt x="1635" y="1656"/>
                  </a:lnTo>
                  <a:lnTo>
                    <a:pt x="1687" y="1601"/>
                  </a:lnTo>
                  <a:lnTo>
                    <a:pt x="1734" y="1540"/>
                  </a:lnTo>
                  <a:lnTo>
                    <a:pt x="1776" y="1476"/>
                  </a:lnTo>
                  <a:lnTo>
                    <a:pt x="1812" y="1408"/>
                  </a:lnTo>
                  <a:lnTo>
                    <a:pt x="1843" y="1336"/>
                  </a:lnTo>
                  <a:lnTo>
                    <a:pt x="1866" y="1261"/>
                  </a:lnTo>
                  <a:lnTo>
                    <a:pt x="1884" y="1184"/>
                  </a:lnTo>
                  <a:lnTo>
                    <a:pt x="1894" y="1105"/>
                  </a:lnTo>
                  <a:lnTo>
                    <a:pt x="1898" y="1023"/>
                  </a:lnTo>
                  <a:lnTo>
                    <a:pt x="1894" y="942"/>
                  </a:lnTo>
                  <a:lnTo>
                    <a:pt x="1884" y="862"/>
                  </a:lnTo>
                  <a:lnTo>
                    <a:pt x="1866" y="785"/>
                  </a:lnTo>
                  <a:lnTo>
                    <a:pt x="1843" y="711"/>
                  </a:lnTo>
                  <a:lnTo>
                    <a:pt x="1812" y="639"/>
                  </a:lnTo>
                  <a:lnTo>
                    <a:pt x="1776" y="571"/>
                  </a:lnTo>
                  <a:lnTo>
                    <a:pt x="1734" y="507"/>
                  </a:lnTo>
                  <a:lnTo>
                    <a:pt x="1687" y="446"/>
                  </a:lnTo>
                  <a:lnTo>
                    <a:pt x="1635" y="390"/>
                  </a:lnTo>
                  <a:lnTo>
                    <a:pt x="1580" y="339"/>
                  </a:lnTo>
                  <a:lnTo>
                    <a:pt x="1519" y="292"/>
                  </a:lnTo>
                  <a:lnTo>
                    <a:pt x="1454" y="249"/>
                  </a:lnTo>
                  <a:lnTo>
                    <a:pt x="1387" y="214"/>
                  </a:lnTo>
                  <a:lnTo>
                    <a:pt x="1315" y="183"/>
                  </a:lnTo>
                  <a:lnTo>
                    <a:pt x="1241" y="160"/>
                  </a:lnTo>
                  <a:lnTo>
                    <a:pt x="1163" y="142"/>
                  </a:lnTo>
                  <a:lnTo>
                    <a:pt x="1084" y="132"/>
                  </a:lnTo>
                  <a:lnTo>
                    <a:pt x="1003" y="127"/>
                  </a:lnTo>
                  <a:lnTo>
                    <a:pt x="924" y="130"/>
                  </a:lnTo>
                  <a:lnTo>
                    <a:pt x="846" y="141"/>
                  </a:lnTo>
                  <a:lnTo>
                    <a:pt x="771" y="158"/>
                  </a:lnTo>
                  <a:lnTo>
                    <a:pt x="699" y="181"/>
                  </a:lnTo>
                  <a:lnTo>
                    <a:pt x="629" y="211"/>
                  </a:lnTo>
                  <a:lnTo>
                    <a:pt x="561" y="245"/>
                  </a:lnTo>
                  <a:lnTo>
                    <a:pt x="497" y="285"/>
                  </a:lnTo>
                  <a:lnTo>
                    <a:pt x="437" y="330"/>
                  </a:lnTo>
                  <a:lnTo>
                    <a:pt x="380" y="380"/>
                  </a:lnTo>
                  <a:lnTo>
                    <a:pt x="328" y="434"/>
                  </a:lnTo>
                  <a:lnTo>
                    <a:pt x="281" y="494"/>
                  </a:lnTo>
                  <a:lnTo>
                    <a:pt x="239" y="557"/>
                  </a:lnTo>
                  <a:lnTo>
                    <a:pt x="201" y="624"/>
                  </a:lnTo>
                  <a:lnTo>
                    <a:pt x="169" y="694"/>
                  </a:lnTo>
                  <a:lnTo>
                    <a:pt x="145" y="768"/>
                  </a:lnTo>
                  <a:lnTo>
                    <a:pt x="126" y="844"/>
                  </a:lnTo>
                  <a:lnTo>
                    <a:pt x="0" y="818"/>
                  </a:lnTo>
                  <a:lnTo>
                    <a:pt x="19" y="741"/>
                  </a:lnTo>
                  <a:lnTo>
                    <a:pt x="43" y="665"/>
                  </a:lnTo>
                  <a:lnTo>
                    <a:pt x="74" y="593"/>
                  </a:lnTo>
                  <a:lnTo>
                    <a:pt x="109" y="524"/>
                  </a:lnTo>
                  <a:lnTo>
                    <a:pt x="150" y="458"/>
                  </a:lnTo>
                  <a:lnTo>
                    <a:pt x="195" y="396"/>
                  </a:lnTo>
                  <a:lnTo>
                    <a:pt x="245" y="337"/>
                  </a:lnTo>
                  <a:lnTo>
                    <a:pt x="298" y="281"/>
                  </a:lnTo>
                  <a:lnTo>
                    <a:pt x="355" y="231"/>
                  </a:lnTo>
                  <a:lnTo>
                    <a:pt x="417" y="185"/>
                  </a:lnTo>
                  <a:lnTo>
                    <a:pt x="481" y="143"/>
                  </a:lnTo>
                  <a:lnTo>
                    <a:pt x="548" y="107"/>
                  </a:lnTo>
                  <a:lnTo>
                    <a:pt x="619" y="75"/>
                  </a:lnTo>
                  <a:lnTo>
                    <a:pt x="692" y="48"/>
                  </a:lnTo>
                  <a:lnTo>
                    <a:pt x="767" y="27"/>
                  </a:lnTo>
                  <a:lnTo>
                    <a:pt x="844" y="11"/>
                  </a:lnTo>
                  <a:lnTo>
                    <a:pt x="923" y="3"/>
                  </a:lnTo>
                  <a:lnTo>
                    <a:pt x="100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199" name="Freeform 328">
              <a:extLst>
                <a:ext uri="{FF2B5EF4-FFF2-40B4-BE49-F238E27FC236}">
                  <a16:creationId xmlns:a16="http://schemas.microsoft.com/office/drawing/2014/main" id="{6D81AB0F-70D3-614D-DEFE-F94FF4C4AADC}"/>
                </a:ext>
              </a:extLst>
            </p:cNvPr>
            <p:cNvSpPr>
              <a:spLocks/>
            </p:cNvSpPr>
            <p:nvPr/>
          </p:nvSpPr>
          <p:spPr bwMode="auto">
            <a:xfrm>
              <a:off x="10310271" y="2974202"/>
              <a:ext cx="999135" cy="1038776"/>
            </a:xfrm>
            <a:custGeom>
              <a:avLst/>
              <a:gdLst>
                <a:gd name="T0" fmla="*/ 595 w 1109"/>
                <a:gd name="T1" fmla="*/ 4 h 1153"/>
                <a:gd name="T2" fmla="*/ 714 w 1109"/>
                <a:gd name="T3" fmla="*/ 30 h 1153"/>
                <a:gd name="T4" fmla="*/ 823 w 1109"/>
                <a:gd name="T5" fmla="*/ 79 h 1153"/>
                <a:gd name="T6" fmla="*/ 918 w 1109"/>
                <a:gd name="T7" fmla="*/ 149 h 1153"/>
                <a:gd name="T8" fmla="*/ 997 w 1109"/>
                <a:gd name="T9" fmla="*/ 236 h 1153"/>
                <a:gd name="T10" fmla="*/ 1057 w 1109"/>
                <a:gd name="T11" fmla="*/ 338 h 1153"/>
                <a:gd name="T12" fmla="*/ 1095 w 1109"/>
                <a:gd name="T13" fmla="*/ 453 h 1153"/>
                <a:gd name="T14" fmla="*/ 1109 w 1109"/>
                <a:gd name="T15" fmla="*/ 576 h 1153"/>
                <a:gd name="T16" fmla="*/ 1095 w 1109"/>
                <a:gd name="T17" fmla="*/ 700 h 1153"/>
                <a:gd name="T18" fmla="*/ 1057 w 1109"/>
                <a:gd name="T19" fmla="*/ 814 h 1153"/>
                <a:gd name="T20" fmla="*/ 997 w 1109"/>
                <a:gd name="T21" fmla="*/ 917 h 1153"/>
                <a:gd name="T22" fmla="*/ 918 w 1109"/>
                <a:gd name="T23" fmla="*/ 1004 h 1153"/>
                <a:gd name="T24" fmla="*/ 823 w 1109"/>
                <a:gd name="T25" fmla="*/ 1074 h 1153"/>
                <a:gd name="T26" fmla="*/ 714 w 1109"/>
                <a:gd name="T27" fmla="*/ 1123 h 1153"/>
                <a:gd name="T28" fmla="*/ 595 w 1109"/>
                <a:gd name="T29" fmla="*/ 1149 h 1153"/>
                <a:gd name="T30" fmla="*/ 474 w 1109"/>
                <a:gd name="T31" fmla="*/ 1149 h 1153"/>
                <a:gd name="T32" fmla="*/ 362 w 1109"/>
                <a:gd name="T33" fmla="*/ 1127 h 1153"/>
                <a:gd name="T34" fmla="*/ 259 w 1109"/>
                <a:gd name="T35" fmla="*/ 1083 h 1153"/>
                <a:gd name="T36" fmla="*/ 166 w 1109"/>
                <a:gd name="T37" fmla="*/ 1021 h 1153"/>
                <a:gd name="T38" fmla="*/ 87 w 1109"/>
                <a:gd name="T39" fmla="*/ 941 h 1153"/>
                <a:gd name="T40" fmla="*/ 24 w 1109"/>
                <a:gd name="T41" fmla="*/ 845 h 1153"/>
                <a:gd name="T42" fmla="*/ 118 w 1109"/>
                <a:gd name="T43" fmla="*/ 745 h 1153"/>
                <a:gd name="T44" fmla="*/ 170 w 1109"/>
                <a:gd name="T45" fmla="*/ 839 h 1153"/>
                <a:gd name="T46" fmla="*/ 241 w 1109"/>
                <a:gd name="T47" fmla="*/ 917 h 1153"/>
                <a:gd name="T48" fmla="*/ 328 w 1109"/>
                <a:gd name="T49" fmla="*/ 975 h 1153"/>
                <a:gd name="T50" fmla="*/ 426 w 1109"/>
                <a:gd name="T51" fmla="*/ 1011 h 1153"/>
                <a:gd name="T52" fmla="*/ 533 w 1109"/>
                <a:gd name="T53" fmla="*/ 1024 h 1153"/>
                <a:gd name="T54" fmla="*/ 643 w 1109"/>
                <a:gd name="T55" fmla="*/ 1011 h 1153"/>
                <a:gd name="T56" fmla="*/ 744 w 1109"/>
                <a:gd name="T57" fmla="*/ 972 h 1153"/>
                <a:gd name="T58" fmla="*/ 830 w 1109"/>
                <a:gd name="T59" fmla="*/ 911 h 1153"/>
                <a:gd name="T60" fmla="*/ 900 w 1109"/>
                <a:gd name="T61" fmla="*/ 832 h 1153"/>
                <a:gd name="T62" fmla="*/ 951 w 1109"/>
                <a:gd name="T63" fmla="*/ 738 h 1153"/>
                <a:gd name="T64" fmla="*/ 977 w 1109"/>
                <a:gd name="T65" fmla="*/ 633 h 1153"/>
                <a:gd name="T66" fmla="*/ 977 w 1109"/>
                <a:gd name="T67" fmla="*/ 520 h 1153"/>
                <a:gd name="T68" fmla="*/ 951 w 1109"/>
                <a:gd name="T69" fmla="*/ 415 h 1153"/>
                <a:gd name="T70" fmla="*/ 900 w 1109"/>
                <a:gd name="T71" fmla="*/ 321 h 1153"/>
                <a:gd name="T72" fmla="*/ 830 w 1109"/>
                <a:gd name="T73" fmla="*/ 242 h 1153"/>
                <a:gd name="T74" fmla="*/ 744 w 1109"/>
                <a:gd name="T75" fmla="*/ 181 h 1153"/>
                <a:gd name="T76" fmla="*/ 643 w 1109"/>
                <a:gd name="T77" fmla="*/ 142 h 1153"/>
                <a:gd name="T78" fmla="*/ 533 w 1109"/>
                <a:gd name="T79" fmla="*/ 129 h 1153"/>
                <a:gd name="T80" fmla="*/ 426 w 1109"/>
                <a:gd name="T81" fmla="*/ 142 h 1153"/>
                <a:gd name="T82" fmla="*/ 328 w 1109"/>
                <a:gd name="T83" fmla="*/ 178 h 1153"/>
                <a:gd name="T84" fmla="*/ 241 w 1109"/>
                <a:gd name="T85" fmla="*/ 236 h 1153"/>
                <a:gd name="T86" fmla="*/ 170 w 1109"/>
                <a:gd name="T87" fmla="*/ 314 h 1153"/>
                <a:gd name="T88" fmla="*/ 118 w 1109"/>
                <a:gd name="T89" fmla="*/ 408 h 1153"/>
                <a:gd name="T90" fmla="*/ 24 w 1109"/>
                <a:gd name="T91" fmla="*/ 308 h 1153"/>
                <a:gd name="T92" fmla="*/ 87 w 1109"/>
                <a:gd name="T93" fmla="*/ 212 h 1153"/>
                <a:gd name="T94" fmla="*/ 166 w 1109"/>
                <a:gd name="T95" fmla="*/ 132 h 1153"/>
                <a:gd name="T96" fmla="*/ 259 w 1109"/>
                <a:gd name="T97" fmla="*/ 70 h 1153"/>
                <a:gd name="T98" fmla="*/ 362 w 1109"/>
                <a:gd name="T99" fmla="*/ 26 h 1153"/>
                <a:gd name="T100" fmla="*/ 474 w 1109"/>
                <a:gd name="T101" fmla="*/ 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09" h="1153">
                  <a:moveTo>
                    <a:pt x="533" y="0"/>
                  </a:moveTo>
                  <a:lnTo>
                    <a:pt x="595" y="4"/>
                  </a:lnTo>
                  <a:lnTo>
                    <a:pt x="657" y="13"/>
                  </a:lnTo>
                  <a:lnTo>
                    <a:pt x="714" y="30"/>
                  </a:lnTo>
                  <a:lnTo>
                    <a:pt x="771" y="52"/>
                  </a:lnTo>
                  <a:lnTo>
                    <a:pt x="823" y="79"/>
                  </a:lnTo>
                  <a:lnTo>
                    <a:pt x="872" y="112"/>
                  </a:lnTo>
                  <a:lnTo>
                    <a:pt x="918" y="149"/>
                  </a:lnTo>
                  <a:lnTo>
                    <a:pt x="960" y="191"/>
                  </a:lnTo>
                  <a:lnTo>
                    <a:pt x="997" y="236"/>
                  </a:lnTo>
                  <a:lnTo>
                    <a:pt x="1030" y="285"/>
                  </a:lnTo>
                  <a:lnTo>
                    <a:pt x="1057" y="338"/>
                  </a:lnTo>
                  <a:lnTo>
                    <a:pt x="1079" y="395"/>
                  </a:lnTo>
                  <a:lnTo>
                    <a:pt x="1095" y="453"/>
                  </a:lnTo>
                  <a:lnTo>
                    <a:pt x="1105" y="514"/>
                  </a:lnTo>
                  <a:lnTo>
                    <a:pt x="1109" y="576"/>
                  </a:lnTo>
                  <a:lnTo>
                    <a:pt x="1105" y="639"/>
                  </a:lnTo>
                  <a:lnTo>
                    <a:pt x="1095" y="700"/>
                  </a:lnTo>
                  <a:lnTo>
                    <a:pt x="1079" y="758"/>
                  </a:lnTo>
                  <a:lnTo>
                    <a:pt x="1057" y="814"/>
                  </a:lnTo>
                  <a:lnTo>
                    <a:pt x="1030" y="867"/>
                  </a:lnTo>
                  <a:lnTo>
                    <a:pt x="997" y="917"/>
                  </a:lnTo>
                  <a:lnTo>
                    <a:pt x="960" y="962"/>
                  </a:lnTo>
                  <a:lnTo>
                    <a:pt x="918" y="1004"/>
                  </a:lnTo>
                  <a:lnTo>
                    <a:pt x="872" y="1041"/>
                  </a:lnTo>
                  <a:lnTo>
                    <a:pt x="823" y="1074"/>
                  </a:lnTo>
                  <a:lnTo>
                    <a:pt x="771" y="1101"/>
                  </a:lnTo>
                  <a:lnTo>
                    <a:pt x="714" y="1123"/>
                  </a:lnTo>
                  <a:lnTo>
                    <a:pt x="657" y="1140"/>
                  </a:lnTo>
                  <a:lnTo>
                    <a:pt x="595" y="1149"/>
                  </a:lnTo>
                  <a:lnTo>
                    <a:pt x="533" y="1153"/>
                  </a:lnTo>
                  <a:lnTo>
                    <a:pt x="474" y="1149"/>
                  </a:lnTo>
                  <a:lnTo>
                    <a:pt x="418" y="1141"/>
                  </a:lnTo>
                  <a:lnTo>
                    <a:pt x="362" y="1127"/>
                  </a:lnTo>
                  <a:lnTo>
                    <a:pt x="309" y="1108"/>
                  </a:lnTo>
                  <a:lnTo>
                    <a:pt x="259" y="1083"/>
                  </a:lnTo>
                  <a:lnTo>
                    <a:pt x="212" y="1055"/>
                  </a:lnTo>
                  <a:lnTo>
                    <a:pt x="166" y="1021"/>
                  </a:lnTo>
                  <a:lnTo>
                    <a:pt x="124" y="983"/>
                  </a:lnTo>
                  <a:lnTo>
                    <a:pt x="87" y="941"/>
                  </a:lnTo>
                  <a:lnTo>
                    <a:pt x="54" y="895"/>
                  </a:lnTo>
                  <a:lnTo>
                    <a:pt x="24" y="845"/>
                  </a:lnTo>
                  <a:lnTo>
                    <a:pt x="0" y="792"/>
                  </a:lnTo>
                  <a:lnTo>
                    <a:pt x="118" y="745"/>
                  </a:lnTo>
                  <a:lnTo>
                    <a:pt x="141" y="793"/>
                  </a:lnTo>
                  <a:lnTo>
                    <a:pt x="170" y="839"/>
                  </a:lnTo>
                  <a:lnTo>
                    <a:pt x="203" y="880"/>
                  </a:lnTo>
                  <a:lnTo>
                    <a:pt x="241" y="917"/>
                  </a:lnTo>
                  <a:lnTo>
                    <a:pt x="282" y="948"/>
                  </a:lnTo>
                  <a:lnTo>
                    <a:pt x="328" y="975"/>
                  </a:lnTo>
                  <a:lnTo>
                    <a:pt x="375" y="996"/>
                  </a:lnTo>
                  <a:lnTo>
                    <a:pt x="426" y="1011"/>
                  </a:lnTo>
                  <a:lnTo>
                    <a:pt x="479" y="1021"/>
                  </a:lnTo>
                  <a:lnTo>
                    <a:pt x="533" y="1024"/>
                  </a:lnTo>
                  <a:lnTo>
                    <a:pt x="590" y="1021"/>
                  </a:lnTo>
                  <a:lnTo>
                    <a:pt x="643" y="1011"/>
                  </a:lnTo>
                  <a:lnTo>
                    <a:pt x="694" y="995"/>
                  </a:lnTo>
                  <a:lnTo>
                    <a:pt x="744" y="972"/>
                  </a:lnTo>
                  <a:lnTo>
                    <a:pt x="789" y="944"/>
                  </a:lnTo>
                  <a:lnTo>
                    <a:pt x="830" y="911"/>
                  </a:lnTo>
                  <a:lnTo>
                    <a:pt x="867" y="873"/>
                  </a:lnTo>
                  <a:lnTo>
                    <a:pt x="900" y="832"/>
                  </a:lnTo>
                  <a:lnTo>
                    <a:pt x="929" y="787"/>
                  </a:lnTo>
                  <a:lnTo>
                    <a:pt x="951" y="738"/>
                  </a:lnTo>
                  <a:lnTo>
                    <a:pt x="968" y="686"/>
                  </a:lnTo>
                  <a:lnTo>
                    <a:pt x="977" y="633"/>
                  </a:lnTo>
                  <a:lnTo>
                    <a:pt x="980" y="576"/>
                  </a:lnTo>
                  <a:lnTo>
                    <a:pt x="977" y="520"/>
                  </a:lnTo>
                  <a:lnTo>
                    <a:pt x="968" y="466"/>
                  </a:lnTo>
                  <a:lnTo>
                    <a:pt x="951" y="415"/>
                  </a:lnTo>
                  <a:lnTo>
                    <a:pt x="929" y="366"/>
                  </a:lnTo>
                  <a:lnTo>
                    <a:pt x="900" y="321"/>
                  </a:lnTo>
                  <a:lnTo>
                    <a:pt x="867" y="280"/>
                  </a:lnTo>
                  <a:lnTo>
                    <a:pt x="830" y="242"/>
                  </a:lnTo>
                  <a:lnTo>
                    <a:pt x="789" y="209"/>
                  </a:lnTo>
                  <a:lnTo>
                    <a:pt x="744" y="181"/>
                  </a:lnTo>
                  <a:lnTo>
                    <a:pt x="694" y="158"/>
                  </a:lnTo>
                  <a:lnTo>
                    <a:pt x="643" y="142"/>
                  </a:lnTo>
                  <a:lnTo>
                    <a:pt x="590" y="132"/>
                  </a:lnTo>
                  <a:lnTo>
                    <a:pt x="533" y="129"/>
                  </a:lnTo>
                  <a:lnTo>
                    <a:pt x="479" y="131"/>
                  </a:lnTo>
                  <a:lnTo>
                    <a:pt x="426" y="142"/>
                  </a:lnTo>
                  <a:lnTo>
                    <a:pt x="375" y="157"/>
                  </a:lnTo>
                  <a:lnTo>
                    <a:pt x="328" y="178"/>
                  </a:lnTo>
                  <a:lnTo>
                    <a:pt x="282" y="204"/>
                  </a:lnTo>
                  <a:lnTo>
                    <a:pt x="241" y="236"/>
                  </a:lnTo>
                  <a:lnTo>
                    <a:pt x="203" y="273"/>
                  </a:lnTo>
                  <a:lnTo>
                    <a:pt x="170" y="314"/>
                  </a:lnTo>
                  <a:lnTo>
                    <a:pt x="141" y="360"/>
                  </a:lnTo>
                  <a:lnTo>
                    <a:pt x="118" y="408"/>
                  </a:lnTo>
                  <a:lnTo>
                    <a:pt x="0" y="361"/>
                  </a:lnTo>
                  <a:lnTo>
                    <a:pt x="24" y="308"/>
                  </a:lnTo>
                  <a:lnTo>
                    <a:pt x="54" y="258"/>
                  </a:lnTo>
                  <a:lnTo>
                    <a:pt x="87" y="212"/>
                  </a:lnTo>
                  <a:lnTo>
                    <a:pt x="124" y="170"/>
                  </a:lnTo>
                  <a:lnTo>
                    <a:pt x="166" y="132"/>
                  </a:lnTo>
                  <a:lnTo>
                    <a:pt x="212" y="98"/>
                  </a:lnTo>
                  <a:lnTo>
                    <a:pt x="259" y="70"/>
                  </a:lnTo>
                  <a:lnTo>
                    <a:pt x="309" y="45"/>
                  </a:lnTo>
                  <a:lnTo>
                    <a:pt x="362" y="26"/>
                  </a:lnTo>
                  <a:lnTo>
                    <a:pt x="418" y="12"/>
                  </a:lnTo>
                  <a:lnTo>
                    <a:pt x="474" y="4"/>
                  </a:lnTo>
                  <a:lnTo>
                    <a:pt x="53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0" name="Freeform 329">
              <a:extLst>
                <a:ext uri="{FF2B5EF4-FFF2-40B4-BE49-F238E27FC236}">
                  <a16:creationId xmlns:a16="http://schemas.microsoft.com/office/drawing/2014/main" id="{227586D3-9C87-FAC7-14FF-2C0974C6C7FC}"/>
                </a:ext>
              </a:extLst>
            </p:cNvPr>
            <p:cNvSpPr>
              <a:spLocks/>
            </p:cNvSpPr>
            <p:nvPr/>
          </p:nvSpPr>
          <p:spPr bwMode="auto">
            <a:xfrm>
              <a:off x="10601272" y="3204841"/>
              <a:ext cx="477495" cy="577498"/>
            </a:xfrm>
            <a:custGeom>
              <a:avLst/>
              <a:gdLst>
                <a:gd name="T0" fmla="*/ 257 w 530"/>
                <a:gd name="T1" fmla="*/ 4 h 641"/>
                <a:gd name="T2" fmla="*/ 344 w 530"/>
                <a:gd name="T3" fmla="*/ 31 h 641"/>
                <a:gd name="T4" fmla="*/ 420 w 530"/>
                <a:gd name="T5" fmla="*/ 79 h 641"/>
                <a:gd name="T6" fmla="*/ 478 w 530"/>
                <a:gd name="T7" fmla="*/ 146 h 641"/>
                <a:gd name="T8" fmla="*/ 516 w 530"/>
                <a:gd name="T9" fmla="*/ 229 h 641"/>
                <a:gd name="T10" fmla="*/ 530 w 530"/>
                <a:gd name="T11" fmla="*/ 320 h 641"/>
                <a:gd name="T12" fmla="*/ 516 w 530"/>
                <a:gd name="T13" fmla="*/ 412 h 641"/>
                <a:gd name="T14" fmla="*/ 478 w 530"/>
                <a:gd name="T15" fmla="*/ 495 h 641"/>
                <a:gd name="T16" fmla="*/ 420 w 530"/>
                <a:gd name="T17" fmla="*/ 562 h 641"/>
                <a:gd name="T18" fmla="*/ 344 w 530"/>
                <a:gd name="T19" fmla="*/ 610 h 641"/>
                <a:gd name="T20" fmla="*/ 257 w 530"/>
                <a:gd name="T21" fmla="*/ 637 h 641"/>
                <a:gd name="T22" fmla="*/ 164 w 530"/>
                <a:gd name="T23" fmla="*/ 637 h 641"/>
                <a:gd name="T24" fmla="*/ 77 w 530"/>
                <a:gd name="T25" fmla="*/ 611 h 641"/>
                <a:gd name="T26" fmla="*/ 0 w 530"/>
                <a:gd name="T27" fmla="*/ 561 h 641"/>
                <a:gd name="T28" fmla="*/ 98 w 530"/>
                <a:gd name="T29" fmla="*/ 476 h 641"/>
                <a:gd name="T30" fmla="*/ 135 w 530"/>
                <a:gd name="T31" fmla="*/ 496 h 641"/>
                <a:gd name="T32" fmla="*/ 182 w 530"/>
                <a:gd name="T33" fmla="*/ 510 h 641"/>
                <a:gd name="T34" fmla="*/ 244 w 530"/>
                <a:gd name="T35" fmla="*/ 509 h 641"/>
                <a:gd name="T36" fmla="*/ 307 w 530"/>
                <a:gd name="T37" fmla="*/ 487 h 641"/>
                <a:gd name="T38" fmla="*/ 356 w 530"/>
                <a:gd name="T39" fmla="*/ 444 h 641"/>
                <a:gd name="T40" fmla="*/ 390 w 530"/>
                <a:gd name="T41" fmla="*/ 388 h 641"/>
                <a:gd name="T42" fmla="*/ 402 w 530"/>
                <a:gd name="T43" fmla="*/ 320 h 641"/>
                <a:gd name="T44" fmla="*/ 390 w 530"/>
                <a:gd name="T45" fmla="*/ 253 h 641"/>
                <a:gd name="T46" fmla="*/ 356 w 530"/>
                <a:gd name="T47" fmla="*/ 197 h 641"/>
                <a:gd name="T48" fmla="*/ 307 w 530"/>
                <a:gd name="T49" fmla="*/ 154 h 641"/>
                <a:gd name="T50" fmla="*/ 244 w 530"/>
                <a:gd name="T51" fmla="*/ 132 h 641"/>
                <a:gd name="T52" fmla="*/ 182 w 530"/>
                <a:gd name="T53" fmla="*/ 131 h 641"/>
                <a:gd name="T54" fmla="*/ 135 w 530"/>
                <a:gd name="T55" fmla="*/ 144 h 641"/>
                <a:gd name="T56" fmla="*/ 98 w 530"/>
                <a:gd name="T57" fmla="*/ 165 h 641"/>
                <a:gd name="T58" fmla="*/ 0 w 530"/>
                <a:gd name="T59" fmla="*/ 80 h 641"/>
                <a:gd name="T60" fmla="*/ 77 w 530"/>
                <a:gd name="T61" fmla="*/ 29 h 641"/>
                <a:gd name="T62" fmla="*/ 164 w 530"/>
                <a:gd name="T63" fmla="*/ 4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0" h="641">
                  <a:moveTo>
                    <a:pt x="210" y="0"/>
                  </a:moveTo>
                  <a:lnTo>
                    <a:pt x="257" y="4"/>
                  </a:lnTo>
                  <a:lnTo>
                    <a:pt x="302" y="14"/>
                  </a:lnTo>
                  <a:lnTo>
                    <a:pt x="344" y="31"/>
                  </a:lnTo>
                  <a:lnTo>
                    <a:pt x="384" y="52"/>
                  </a:lnTo>
                  <a:lnTo>
                    <a:pt x="420" y="79"/>
                  </a:lnTo>
                  <a:lnTo>
                    <a:pt x="451" y="111"/>
                  </a:lnTo>
                  <a:lnTo>
                    <a:pt x="478" y="146"/>
                  </a:lnTo>
                  <a:lnTo>
                    <a:pt x="500" y="186"/>
                  </a:lnTo>
                  <a:lnTo>
                    <a:pt x="516" y="229"/>
                  </a:lnTo>
                  <a:lnTo>
                    <a:pt x="527" y="273"/>
                  </a:lnTo>
                  <a:lnTo>
                    <a:pt x="530" y="320"/>
                  </a:lnTo>
                  <a:lnTo>
                    <a:pt x="527" y="368"/>
                  </a:lnTo>
                  <a:lnTo>
                    <a:pt x="516" y="412"/>
                  </a:lnTo>
                  <a:lnTo>
                    <a:pt x="500" y="455"/>
                  </a:lnTo>
                  <a:lnTo>
                    <a:pt x="478" y="495"/>
                  </a:lnTo>
                  <a:lnTo>
                    <a:pt x="451" y="530"/>
                  </a:lnTo>
                  <a:lnTo>
                    <a:pt x="420" y="562"/>
                  </a:lnTo>
                  <a:lnTo>
                    <a:pt x="384" y="589"/>
                  </a:lnTo>
                  <a:lnTo>
                    <a:pt x="344" y="610"/>
                  </a:lnTo>
                  <a:lnTo>
                    <a:pt x="302" y="627"/>
                  </a:lnTo>
                  <a:lnTo>
                    <a:pt x="257" y="637"/>
                  </a:lnTo>
                  <a:lnTo>
                    <a:pt x="210" y="641"/>
                  </a:lnTo>
                  <a:lnTo>
                    <a:pt x="164" y="637"/>
                  </a:lnTo>
                  <a:lnTo>
                    <a:pt x="121" y="627"/>
                  </a:lnTo>
                  <a:lnTo>
                    <a:pt x="77" y="611"/>
                  </a:lnTo>
                  <a:lnTo>
                    <a:pt x="37" y="589"/>
                  </a:lnTo>
                  <a:lnTo>
                    <a:pt x="0" y="561"/>
                  </a:lnTo>
                  <a:lnTo>
                    <a:pt x="84" y="464"/>
                  </a:lnTo>
                  <a:lnTo>
                    <a:pt x="98" y="476"/>
                  </a:lnTo>
                  <a:lnTo>
                    <a:pt x="115" y="487"/>
                  </a:lnTo>
                  <a:lnTo>
                    <a:pt x="135" y="496"/>
                  </a:lnTo>
                  <a:lnTo>
                    <a:pt x="157" y="504"/>
                  </a:lnTo>
                  <a:lnTo>
                    <a:pt x="182" y="510"/>
                  </a:lnTo>
                  <a:lnTo>
                    <a:pt x="210" y="513"/>
                  </a:lnTo>
                  <a:lnTo>
                    <a:pt x="244" y="509"/>
                  </a:lnTo>
                  <a:lnTo>
                    <a:pt x="277" y="501"/>
                  </a:lnTo>
                  <a:lnTo>
                    <a:pt x="307" y="487"/>
                  </a:lnTo>
                  <a:lnTo>
                    <a:pt x="334" y="468"/>
                  </a:lnTo>
                  <a:lnTo>
                    <a:pt x="356" y="444"/>
                  </a:lnTo>
                  <a:lnTo>
                    <a:pt x="376" y="417"/>
                  </a:lnTo>
                  <a:lnTo>
                    <a:pt x="390" y="388"/>
                  </a:lnTo>
                  <a:lnTo>
                    <a:pt x="398" y="355"/>
                  </a:lnTo>
                  <a:lnTo>
                    <a:pt x="402" y="320"/>
                  </a:lnTo>
                  <a:lnTo>
                    <a:pt x="398" y="286"/>
                  </a:lnTo>
                  <a:lnTo>
                    <a:pt x="390" y="253"/>
                  </a:lnTo>
                  <a:lnTo>
                    <a:pt x="376" y="224"/>
                  </a:lnTo>
                  <a:lnTo>
                    <a:pt x="356" y="197"/>
                  </a:lnTo>
                  <a:lnTo>
                    <a:pt x="334" y="173"/>
                  </a:lnTo>
                  <a:lnTo>
                    <a:pt x="307" y="154"/>
                  </a:lnTo>
                  <a:lnTo>
                    <a:pt x="277" y="140"/>
                  </a:lnTo>
                  <a:lnTo>
                    <a:pt x="244" y="132"/>
                  </a:lnTo>
                  <a:lnTo>
                    <a:pt x="210" y="128"/>
                  </a:lnTo>
                  <a:lnTo>
                    <a:pt x="182" y="131"/>
                  </a:lnTo>
                  <a:lnTo>
                    <a:pt x="157" y="136"/>
                  </a:lnTo>
                  <a:lnTo>
                    <a:pt x="135" y="144"/>
                  </a:lnTo>
                  <a:lnTo>
                    <a:pt x="115" y="154"/>
                  </a:lnTo>
                  <a:lnTo>
                    <a:pt x="98" y="165"/>
                  </a:lnTo>
                  <a:lnTo>
                    <a:pt x="84" y="177"/>
                  </a:lnTo>
                  <a:lnTo>
                    <a:pt x="0" y="80"/>
                  </a:lnTo>
                  <a:lnTo>
                    <a:pt x="37" y="52"/>
                  </a:lnTo>
                  <a:lnTo>
                    <a:pt x="77" y="29"/>
                  </a:lnTo>
                  <a:lnTo>
                    <a:pt x="121" y="14"/>
                  </a:lnTo>
                  <a:lnTo>
                    <a:pt x="164" y="4"/>
                  </a:lnTo>
                  <a:lnTo>
                    <a:pt x="2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1" name="Freeform 330">
              <a:extLst>
                <a:ext uri="{FF2B5EF4-FFF2-40B4-BE49-F238E27FC236}">
                  <a16:creationId xmlns:a16="http://schemas.microsoft.com/office/drawing/2014/main" id="{E8B8BB5C-46B6-4112-351E-218ACA488742}"/>
                </a:ext>
              </a:extLst>
            </p:cNvPr>
            <p:cNvSpPr>
              <a:spLocks noEditPoints="1"/>
            </p:cNvSpPr>
            <p:nvPr/>
          </p:nvSpPr>
          <p:spPr bwMode="auto">
            <a:xfrm>
              <a:off x="9351678" y="1994887"/>
              <a:ext cx="2937043" cy="3497424"/>
            </a:xfrm>
            <a:custGeom>
              <a:avLst/>
              <a:gdLst>
                <a:gd name="T0" fmla="*/ 638 w 3260"/>
                <a:gd name="T1" fmla="*/ 3697 h 3882"/>
                <a:gd name="T2" fmla="*/ 689 w 3260"/>
                <a:gd name="T3" fmla="*/ 3751 h 3882"/>
                <a:gd name="T4" fmla="*/ 755 w 3260"/>
                <a:gd name="T5" fmla="*/ 3731 h 3882"/>
                <a:gd name="T6" fmla="*/ 870 w 3260"/>
                <a:gd name="T7" fmla="*/ 3157 h 3882"/>
                <a:gd name="T8" fmla="*/ 2439 w 3260"/>
                <a:gd name="T9" fmla="*/ 3716 h 3882"/>
                <a:gd name="T10" fmla="*/ 2497 w 3260"/>
                <a:gd name="T11" fmla="*/ 3754 h 3882"/>
                <a:gd name="T12" fmla="*/ 2560 w 3260"/>
                <a:gd name="T13" fmla="*/ 3716 h 3882"/>
                <a:gd name="T14" fmla="*/ 2332 w 3260"/>
                <a:gd name="T15" fmla="*/ 3155 h 3882"/>
                <a:gd name="T16" fmla="*/ 1918 w 3260"/>
                <a:gd name="T17" fmla="*/ 31 h 3882"/>
                <a:gd name="T18" fmla="*/ 2314 w 3260"/>
                <a:gd name="T19" fmla="*/ 162 h 3882"/>
                <a:gd name="T20" fmla="*/ 2659 w 3260"/>
                <a:gd name="T21" fmla="*/ 384 h 3882"/>
                <a:gd name="T22" fmla="*/ 2938 w 3260"/>
                <a:gd name="T23" fmla="*/ 681 h 3882"/>
                <a:gd name="T24" fmla="*/ 3140 w 3260"/>
                <a:gd name="T25" fmla="*/ 1040 h 3882"/>
                <a:gd name="T26" fmla="*/ 3246 w 3260"/>
                <a:gd name="T27" fmla="*/ 1447 h 3882"/>
                <a:gd name="T28" fmla="*/ 3247 w 3260"/>
                <a:gd name="T29" fmla="*/ 1874 h 3882"/>
                <a:gd name="T30" fmla="*/ 3146 w 3260"/>
                <a:gd name="T31" fmla="*/ 2271 h 3882"/>
                <a:gd name="T32" fmla="*/ 2954 w 3260"/>
                <a:gd name="T33" fmla="*/ 2624 h 3882"/>
                <a:gd name="T34" fmla="*/ 2687 w 3260"/>
                <a:gd name="T35" fmla="*/ 2918 h 3882"/>
                <a:gd name="T36" fmla="*/ 2677 w 3260"/>
                <a:gd name="T37" fmla="*/ 3605 h 3882"/>
                <a:gd name="T38" fmla="*/ 2687 w 3260"/>
                <a:gd name="T39" fmla="*/ 3738 h 3882"/>
                <a:gd name="T40" fmla="*/ 2609 w 3260"/>
                <a:gd name="T41" fmla="*/ 3848 h 3882"/>
                <a:gd name="T42" fmla="*/ 2498 w 3260"/>
                <a:gd name="T43" fmla="*/ 3882 h 3882"/>
                <a:gd name="T44" fmla="*/ 2384 w 3260"/>
                <a:gd name="T45" fmla="*/ 3844 h 3882"/>
                <a:gd name="T46" fmla="*/ 2067 w 3260"/>
                <a:gd name="T47" fmla="*/ 3259 h 3882"/>
                <a:gd name="T48" fmla="*/ 1694 w 3260"/>
                <a:gd name="T49" fmla="*/ 3325 h 3882"/>
                <a:gd name="T50" fmla="*/ 1317 w 3260"/>
                <a:gd name="T51" fmla="*/ 3302 h 3882"/>
                <a:gd name="T52" fmla="*/ 863 w 3260"/>
                <a:gd name="T53" fmla="*/ 3801 h 3882"/>
                <a:gd name="T54" fmla="*/ 766 w 3260"/>
                <a:gd name="T55" fmla="*/ 3873 h 3882"/>
                <a:gd name="T56" fmla="*/ 657 w 3260"/>
                <a:gd name="T57" fmla="*/ 3876 h 3882"/>
                <a:gd name="T58" fmla="*/ 547 w 3260"/>
                <a:gd name="T59" fmla="*/ 3801 h 3882"/>
                <a:gd name="T60" fmla="*/ 510 w 3260"/>
                <a:gd name="T61" fmla="*/ 3671 h 3882"/>
                <a:gd name="T62" fmla="*/ 677 w 3260"/>
                <a:gd name="T63" fmla="*/ 3045 h 3882"/>
                <a:gd name="T64" fmla="*/ 384 w 3260"/>
                <a:gd name="T65" fmla="*/ 2799 h 3882"/>
                <a:gd name="T66" fmla="*/ 154 w 3260"/>
                <a:gd name="T67" fmla="*/ 2491 h 3882"/>
                <a:gd name="T68" fmla="*/ 0 w 3260"/>
                <a:gd name="T69" fmla="*/ 2129 h 3882"/>
                <a:gd name="T70" fmla="*/ 236 w 3260"/>
                <a:gd name="T71" fmla="*/ 2373 h 3882"/>
                <a:gd name="T72" fmla="*/ 461 w 3260"/>
                <a:gd name="T73" fmla="*/ 2694 h 3882"/>
                <a:gd name="T74" fmla="*/ 756 w 3260"/>
                <a:gd name="T75" fmla="*/ 2947 h 3882"/>
                <a:gd name="T76" fmla="*/ 1107 w 3260"/>
                <a:gd name="T77" fmla="*/ 3119 h 3882"/>
                <a:gd name="T78" fmla="*/ 1496 w 3260"/>
                <a:gd name="T79" fmla="*/ 3196 h 3882"/>
                <a:gd name="T80" fmla="*/ 1906 w 3260"/>
                <a:gd name="T81" fmla="*/ 3168 h 3882"/>
                <a:gd name="T82" fmla="*/ 2285 w 3260"/>
                <a:gd name="T83" fmla="*/ 3037 h 3882"/>
                <a:gd name="T84" fmla="*/ 2610 w 3260"/>
                <a:gd name="T85" fmla="*/ 2816 h 3882"/>
                <a:gd name="T86" fmla="*/ 2870 w 3260"/>
                <a:gd name="T87" fmla="*/ 2521 h 3882"/>
                <a:gd name="T88" fmla="*/ 3048 w 3260"/>
                <a:gd name="T89" fmla="*/ 2168 h 3882"/>
                <a:gd name="T90" fmla="*/ 3129 w 3260"/>
                <a:gd name="T91" fmla="*/ 1768 h 3882"/>
                <a:gd name="T92" fmla="*/ 3101 w 3260"/>
                <a:gd name="T93" fmla="*/ 1355 h 3882"/>
                <a:gd name="T94" fmla="*/ 2970 w 3260"/>
                <a:gd name="T95" fmla="*/ 975 h 3882"/>
                <a:gd name="T96" fmla="*/ 2749 w 3260"/>
                <a:gd name="T97" fmla="*/ 649 h 3882"/>
                <a:gd name="T98" fmla="*/ 2454 w 3260"/>
                <a:gd name="T99" fmla="*/ 390 h 3882"/>
                <a:gd name="T100" fmla="*/ 2101 w 3260"/>
                <a:gd name="T101" fmla="*/ 212 h 3882"/>
                <a:gd name="T102" fmla="*/ 1702 w 3260"/>
                <a:gd name="T103" fmla="*/ 131 h 3882"/>
                <a:gd name="T104" fmla="*/ 1298 w 3260"/>
                <a:gd name="T105" fmla="*/ 158 h 3882"/>
                <a:gd name="T106" fmla="*/ 926 w 3260"/>
                <a:gd name="T107" fmla="*/ 284 h 3882"/>
                <a:gd name="T108" fmla="*/ 601 w 3260"/>
                <a:gd name="T109" fmla="*/ 497 h 3882"/>
                <a:gd name="T110" fmla="*/ 338 w 3260"/>
                <a:gd name="T111" fmla="*/ 786 h 3882"/>
                <a:gd name="T112" fmla="*/ 154 w 3260"/>
                <a:gd name="T113" fmla="*/ 1137 h 3882"/>
                <a:gd name="T114" fmla="*/ 71 w 3260"/>
                <a:gd name="T115" fmla="*/ 1003 h 3882"/>
                <a:gd name="T116" fmla="*/ 278 w 3260"/>
                <a:gd name="T117" fmla="*/ 651 h 3882"/>
                <a:gd name="T118" fmla="*/ 561 w 3260"/>
                <a:gd name="T119" fmla="*/ 365 h 3882"/>
                <a:gd name="T120" fmla="*/ 902 w 3260"/>
                <a:gd name="T121" fmla="*/ 153 h 3882"/>
                <a:gd name="T122" fmla="*/ 1287 w 3260"/>
                <a:gd name="T123" fmla="*/ 29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60" h="3882">
                  <a:moveTo>
                    <a:pt x="870" y="3157"/>
                  </a:moveTo>
                  <a:lnTo>
                    <a:pt x="643" y="3658"/>
                  </a:lnTo>
                  <a:lnTo>
                    <a:pt x="638" y="3677"/>
                  </a:lnTo>
                  <a:lnTo>
                    <a:pt x="638" y="3697"/>
                  </a:lnTo>
                  <a:lnTo>
                    <a:pt x="644" y="3716"/>
                  </a:lnTo>
                  <a:lnTo>
                    <a:pt x="655" y="3732"/>
                  </a:lnTo>
                  <a:lnTo>
                    <a:pt x="670" y="3744"/>
                  </a:lnTo>
                  <a:lnTo>
                    <a:pt x="689" y="3751"/>
                  </a:lnTo>
                  <a:lnTo>
                    <a:pt x="707" y="3754"/>
                  </a:lnTo>
                  <a:lnTo>
                    <a:pt x="726" y="3751"/>
                  </a:lnTo>
                  <a:lnTo>
                    <a:pt x="741" y="3743"/>
                  </a:lnTo>
                  <a:lnTo>
                    <a:pt x="755" y="3731"/>
                  </a:lnTo>
                  <a:lnTo>
                    <a:pt x="766" y="3716"/>
                  </a:lnTo>
                  <a:lnTo>
                    <a:pt x="1014" y="3220"/>
                  </a:lnTo>
                  <a:lnTo>
                    <a:pt x="942" y="3190"/>
                  </a:lnTo>
                  <a:lnTo>
                    <a:pt x="870" y="3157"/>
                  </a:lnTo>
                  <a:close/>
                  <a:moveTo>
                    <a:pt x="2332" y="3155"/>
                  </a:moveTo>
                  <a:lnTo>
                    <a:pt x="2262" y="3188"/>
                  </a:lnTo>
                  <a:lnTo>
                    <a:pt x="2189" y="3218"/>
                  </a:lnTo>
                  <a:lnTo>
                    <a:pt x="2439" y="3716"/>
                  </a:lnTo>
                  <a:lnTo>
                    <a:pt x="2450" y="3731"/>
                  </a:lnTo>
                  <a:lnTo>
                    <a:pt x="2463" y="3743"/>
                  </a:lnTo>
                  <a:lnTo>
                    <a:pt x="2479" y="3751"/>
                  </a:lnTo>
                  <a:lnTo>
                    <a:pt x="2497" y="3754"/>
                  </a:lnTo>
                  <a:lnTo>
                    <a:pt x="2516" y="3751"/>
                  </a:lnTo>
                  <a:lnTo>
                    <a:pt x="2534" y="3744"/>
                  </a:lnTo>
                  <a:lnTo>
                    <a:pt x="2548" y="3732"/>
                  </a:lnTo>
                  <a:lnTo>
                    <a:pt x="2560" y="3716"/>
                  </a:lnTo>
                  <a:lnTo>
                    <a:pt x="2566" y="3696"/>
                  </a:lnTo>
                  <a:lnTo>
                    <a:pt x="2566" y="3677"/>
                  </a:lnTo>
                  <a:lnTo>
                    <a:pt x="2560" y="3658"/>
                  </a:lnTo>
                  <a:lnTo>
                    <a:pt x="2332" y="3155"/>
                  </a:lnTo>
                  <a:close/>
                  <a:moveTo>
                    <a:pt x="1597" y="0"/>
                  </a:moveTo>
                  <a:lnTo>
                    <a:pt x="1707" y="3"/>
                  </a:lnTo>
                  <a:lnTo>
                    <a:pt x="1814" y="14"/>
                  </a:lnTo>
                  <a:lnTo>
                    <a:pt x="1918" y="31"/>
                  </a:lnTo>
                  <a:lnTo>
                    <a:pt x="2022" y="54"/>
                  </a:lnTo>
                  <a:lnTo>
                    <a:pt x="2122" y="85"/>
                  </a:lnTo>
                  <a:lnTo>
                    <a:pt x="2220" y="120"/>
                  </a:lnTo>
                  <a:lnTo>
                    <a:pt x="2314" y="162"/>
                  </a:lnTo>
                  <a:lnTo>
                    <a:pt x="2406" y="210"/>
                  </a:lnTo>
                  <a:lnTo>
                    <a:pt x="2494" y="263"/>
                  </a:lnTo>
                  <a:lnTo>
                    <a:pt x="2578" y="320"/>
                  </a:lnTo>
                  <a:lnTo>
                    <a:pt x="2659" y="384"/>
                  </a:lnTo>
                  <a:lnTo>
                    <a:pt x="2736" y="452"/>
                  </a:lnTo>
                  <a:lnTo>
                    <a:pt x="2808" y="524"/>
                  </a:lnTo>
                  <a:lnTo>
                    <a:pt x="2876" y="601"/>
                  </a:lnTo>
                  <a:lnTo>
                    <a:pt x="2938" y="681"/>
                  </a:lnTo>
                  <a:lnTo>
                    <a:pt x="2997" y="766"/>
                  </a:lnTo>
                  <a:lnTo>
                    <a:pt x="3050" y="854"/>
                  </a:lnTo>
                  <a:lnTo>
                    <a:pt x="3097" y="946"/>
                  </a:lnTo>
                  <a:lnTo>
                    <a:pt x="3140" y="1040"/>
                  </a:lnTo>
                  <a:lnTo>
                    <a:pt x="3175" y="1138"/>
                  </a:lnTo>
                  <a:lnTo>
                    <a:pt x="3206" y="1238"/>
                  </a:lnTo>
                  <a:lnTo>
                    <a:pt x="3229" y="1342"/>
                  </a:lnTo>
                  <a:lnTo>
                    <a:pt x="3246" y="1447"/>
                  </a:lnTo>
                  <a:lnTo>
                    <a:pt x="3256" y="1554"/>
                  </a:lnTo>
                  <a:lnTo>
                    <a:pt x="3260" y="1663"/>
                  </a:lnTo>
                  <a:lnTo>
                    <a:pt x="3256" y="1770"/>
                  </a:lnTo>
                  <a:lnTo>
                    <a:pt x="3247" y="1874"/>
                  </a:lnTo>
                  <a:lnTo>
                    <a:pt x="3230" y="1977"/>
                  </a:lnTo>
                  <a:lnTo>
                    <a:pt x="3208" y="2078"/>
                  </a:lnTo>
                  <a:lnTo>
                    <a:pt x="3180" y="2176"/>
                  </a:lnTo>
                  <a:lnTo>
                    <a:pt x="3146" y="2271"/>
                  </a:lnTo>
                  <a:lnTo>
                    <a:pt x="3105" y="2365"/>
                  </a:lnTo>
                  <a:lnTo>
                    <a:pt x="3060" y="2454"/>
                  </a:lnTo>
                  <a:lnTo>
                    <a:pt x="3010" y="2540"/>
                  </a:lnTo>
                  <a:lnTo>
                    <a:pt x="2954" y="2624"/>
                  </a:lnTo>
                  <a:lnTo>
                    <a:pt x="2894" y="2704"/>
                  </a:lnTo>
                  <a:lnTo>
                    <a:pt x="2830" y="2779"/>
                  </a:lnTo>
                  <a:lnTo>
                    <a:pt x="2760" y="2851"/>
                  </a:lnTo>
                  <a:lnTo>
                    <a:pt x="2687" y="2918"/>
                  </a:lnTo>
                  <a:lnTo>
                    <a:pt x="2610" y="2982"/>
                  </a:lnTo>
                  <a:lnTo>
                    <a:pt x="2530" y="3041"/>
                  </a:lnTo>
                  <a:lnTo>
                    <a:pt x="2445" y="3094"/>
                  </a:lnTo>
                  <a:lnTo>
                    <a:pt x="2677" y="3605"/>
                  </a:lnTo>
                  <a:lnTo>
                    <a:pt x="2689" y="3637"/>
                  </a:lnTo>
                  <a:lnTo>
                    <a:pt x="2695" y="3671"/>
                  </a:lnTo>
                  <a:lnTo>
                    <a:pt x="2693" y="3705"/>
                  </a:lnTo>
                  <a:lnTo>
                    <a:pt x="2687" y="3738"/>
                  </a:lnTo>
                  <a:lnTo>
                    <a:pt x="2676" y="3771"/>
                  </a:lnTo>
                  <a:lnTo>
                    <a:pt x="2658" y="3801"/>
                  </a:lnTo>
                  <a:lnTo>
                    <a:pt x="2636" y="3827"/>
                  </a:lnTo>
                  <a:lnTo>
                    <a:pt x="2609" y="3848"/>
                  </a:lnTo>
                  <a:lnTo>
                    <a:pt x="2579" y="3864"/>
                  </a:lnTo>
                  <a:lnTo>
                    <a:pt x="2546" y="3876"/>
                  </a:lnTo>
                  <a:lnTo>
                    <a:pt x="2523" y="3881"/>
                  </a:lnTo>
                  <a:lnTo>
                    <a:pt x="2498" y="3882"/>
                  </a:lnTo>
                  <a:lnTo>
                    <a:pt x="2467" y="3880"/>
                  </a:lnTo>
                  <a:lnTo>
                    <a:pt x="2438" y="3873"/>
                  </a:lnTo>
                  <a:lnTo>
                    <a:pt x="2410" y="3861"/>
                  </a:lnTo>
                  <a:lnTo>
                    <a:pt x="2384" y="3844"/>
                  </a:lnTo>
                  <a:lnTo>
                    <a:pt x="2360" y="3824"/>
                  </a:lnTo>
                  <a:lnTo>
                    <a:pt x="2340" y="3801"/>
                  </a:lnTo>
                  <a:lnTo>
                    <a:pt x="2324" y="3774"/>
                  </a:lnTo>
                  <a:lnTo>
                    <a:pt x="2067" y="3259"/>
                  </a:lnTo>
                  <a:lnTo>
                    <a:pt x="1976" y="3283"/>
                  </a:lnTo>
                  <a:lnTo>
                    <a:pt x="1884" y="3302"/>
                  </a:lnTo>
                  <a:lnTo>
                    <a:pt x="1790" y="3316"/>
                  </a:lnTo>
                  <a:lnTo>
                    <a:pt x="1694" y="3325"/>
                  </a:lnTo>
                  <a:lnTo>
                    <a:pt x="1597" y="3327"/>
                  </a:lnTo>
                  <a:lnTo>
                    <a:pt x="1503" y="3325"/>
                  </a:lnTo>
                  <a:lnTo>
                    <a:pt x="1409" y="3316"/>
                  </a:lnTo>
                  <a:lnTo>
                    <a:pt x="1317" y="3302"/>
                  </a:lnTo>
                  <a:lnTo>
                    <a:pt x="1226" y="3283"/>
                  </a:lnTo>
                  <a:lnTo>
                    <a:pt x="1137" y="3260"/>
                  </a:lnTo>
                  <a:lnTo>
                    <a:pt x="880" y="3774"/>
                  </a:lnTo>
                  <a:lnTo>
                    <a:pt x="863" y="3801"/>
                  </a:lnTo>
                  <a:lnTo>
                    <a:pt x="843" y="3824"/>
                  </a:lnTo>
                  <a:lnTo>
                    <a:pt x="820" y="3844"/>
                  </a:lnTo>
                  <a:lnTo>
                    <a:pt x="794" y="3861"/>
                  </a:lnTo>
                  <a:lnTo>
                    <a:pt x="766" y="3873"/>
                  </a:lnTo>
                  <a:lnTo>
                    <a:pt x="736" y="3880"/>
                  </a:lnTo>
                  <a:lnTo>
                    <a:pt x="706" y="3882"/>
                  </a:lnTo>
                  <a:lnTo>
                    <a:pt x="682" y="3881"/>
                  </a:lnTo>
                  <a:lnTo>
                    <a:pt x="657" y="3876"/>
                  </a:lnTo>
                  <a:lnTo>
                    <a:pt x="625" y="3864"/>
                  </a:lnTo>
                  <a:lnTo>
                    <a:pt x="595" y="3848"/>
                  </a:lnTo>
                  <a:lnTo>
                    <a:pt x="569" y="3827"/>
                  </a:lnTo>
                  <a:lnTo>
                    <a:pt x="547" y="3801"/>
                  </a:lnTo>
                  <a:lnTo>
                    <a:pt x="529" y="3771"/>
                  </a:lnTo>
                  <a:lnTo>
                    <a:pt x="517" y="3738"/>
                  </a:lnTo>
                  <a:lnTo>
                    <a:pt x="510" y="3705"/>
                  </a:lnTo>
                  <a:lnTo>
                    <a:pt x="510" y="3671"/>
                  </a:lnTo>
                  <a:lnTo>
                    <a:pt x="516" y="3638"/>
                  </a:lnTo>
                  <a:lnTo>
                    <a:pt x="527" y="3605"/>
                  </a:lnTo>
                  <a:lnTo>
                    <a:pt x="757" y="3096"/>
                  </a:lnTo>
                  <a:lnTo>
                    <a:pt x="677" y="3045"/>
                  </a:lnTo>
                  <a:lnTo>
                    <a:pt x="598" y="2990"/>
                  </a:lnTo>
                  <a:lnTo>
                    <a:pt x="524" y="2931"/>
                  </a:lnTo>
                  <a:lnTo>
                    <a:pt x="452" y="2866"/>
                  </a:lnTo>
                  <a:lnTo>
                    <a:pt x="384" y="2799"/>
                  </a:lnTo>
                  <a:lnTo>
                    <a:pt x="320" y="2727"/>
                  </a:lnTo>
                  <a:lnTo>
                    <a:pt x="260" y="2652"/>
                  </a:lnTo>
                  <a:lnTo>
                    <a:pt x="205" y="2573"/>
                  </a:lnTo>
                  <a:lnTo>
                    <a:pt x="154" y="2491"/>
                  </a:lnTo>
                  <a:lnTo>
                    <a:pt x="109" y="2405"/>
                  </a:lnTo>
                  <a:lnTo>
                    <a:pt x="67" y="2316"/>
                  </a:lnTo>
                  <a:lnTo>
                    <a:pt x="31" y="2224"/>
                  </a:lnTo>
                  <a:lnTo>
                    <a:pt x="0" y="2129"/>
                  </a:lnTo>
                  <a:lnTo>
                    <a:pt x="123" y="2094"/>
                  </a:lnTo>
                  <a:lnTo>
                    <a:pt x="154" y="2190"/>
                  </a:lnTo>
                  <a:lnTo>
                    <a:pt x="192" y="2283"/>
                  </a:lnTo>
                  <a:lnTo>
                    <a:pt x="236" y="2373"/>
                  </a:lnTo>
                  <a:lnTo>
                    <a:pt x="284" y="2459"/>
                  </a:lnTo>
                  <a:lnTo>
                    <a:pt x="338" y="2541"/>
                  </a:lnTo>
                  <a:lnTo>
                    <a:pt x="397" y="2620"/>
                  </a:lnTo>
                  <a:lnTo>
                    <a:pt x="461" y="2694"/>
                  </a:lnTo>
                  <a:lnTo>
                    <a:pt x="529" y="2764"/>
                  </a:lnTo>
                  <a:lnTo>
                    <a:pt x="601" y="2830"/>
                  </a:lnTo>
                  <a:lnTo>
                    <a:pt x="676" y="2891"/>
                  </a:lnTo>
                  <a:lnTo>
                    <a:pt x="756" y="2947"/>
                  </a:lnTo>
                  <a:lnTo>
                    <a:pt x="840" y="2997"/>
                  </a:lnTo>
                  <a:lnTo>
                    <a:pt x="926" y="3043"/>
                  </a:lnTo>
                  <a:lnTo>
                    <a:pt x="1015" y="3083"/>
                  </a:lnTo>
                  <a:lnTo>
                    <a:pt x="1107" y="3119"/>
                  </a:lnTo>
                  <a:lnTo>
                    <a:pt x="1201" y="3147"/>
                  </a:lnTo>
                  <a:lnTo>
                    <a:pt x="1298" y="3169"/>
                  </a:lnTo>
                  <a:lnTo>
                    <a:pt x="1396" y="3186"/>
                  </a:lnTo>
                  <a:lnTo>
                    <a:pt x="1496" y="3196"/>
                  </a:lnTo>
                  <a:lnTo>
                    <a:pt x="1597" y="3200"/>
                  </a:lnTo>
                  <a:lnTo>
                    <a:pt x="1702" y="3196"/>
                  </a:lnTo>
                  <a:lnTo>
                    <a:pt x="1805" y="3186"/>
                  </a:lnTo>
                  <a:lnTo>
                    <a:pt x="1906" y="3168"/>
                  </a:lnTo>
                  <a:lnTo>
                    <a:pt x="2004" y="3144"/>
                  </a:lnTo>
                  <a:lnTo>
                    <a:pt x="2101" y="3115"/>
                  </a:lnTo>
                  <a:lnTo>
                    <a:pt x="2194" y="3078"/>
                  </a:lnTo>
                  <a:lnTo>
                    <a:pt x="2285" y="3037"/>
                  </a:lnTo>
                  <a:lnTo>
                    <a:pt x="2371" y="2989"/>
                  </a:lnTo>
                  <a:lnTo>
                    <a:pt x="2454" y="2937"/>
                  </a:lnTo>
                  <a:lnTo>
                    <a:pt x="2534" y="2879"/>
                  </a:lnTo>
                  <a:lnTo>
                    <a:pt x="2610" y="2816"/>
                  </a:lnTo>
                  <a:lnTo>
                    <a:pt x="2682" y="2749"/>
                  </a:lnTo>
                  <a:lnTo>
                    <a:pt x="2749" y="2678"/>
                  </a:lnTo>
                  <a:lnTo>
                    <a:pt x="2812" y="2601"/>
                  </a:lnTo>
                  <a:lnTo>
                    <a:pt x="2870" y="2521"/>
                  </a:lnTo>
                  <a:lnTo>
                    <a:pt x="2922" y="2438"/>
                  </a:lnTo>
                  <a:lnTo>
                    <a:pt x="2970" y="2352"/>
                  </a:lnTo>
                  <a:lnTo>
                    <a:pt x="3011" y="2261"/>
                  </a:lnTo>
                  <a:lnTo>
                    <a:pt x="3048" y="2168"/>
                  </a:lnTo>
                  <a:lnTo>
                    <a:pt x="3077" y="2071"/>
                  </a:lnTo>
                  <a:lnTo>
                    <a:pt x="3101" y="1972"/>
                  </a:lnTo>
                  <a:lnTo>
                    <a:pt x="3118" y="1872"/>
                  </a:lnTo>
                  <a:lnTo>
                    <a:pt x="3129" y="1768"/>
                  </a:lnTo>
                  <a:lnTo>
                    <a:pt x="3133" y="1663"/>
                  </a:lnTo>
                  <a:lnTo>
                    <a:pt x="3129" y="1559"/>
                  </a:lnTo>
                  <a:lnTo>
                    <a:pt x="3118" y="1455"/>
                  </a:lnTo>
                  <a:lnTo>
                    <a:pt x="3101" y="1355"/>
                  </a:lnTo>
                  <a:lnTo>
                    <a:pt x="3077" y="1256"/>
                  </a:lnTo>
                  <a:lnTo>
                    <a:pt x="3048" y="1159"/>
                  </a:lnTo>
                  <a:lnTo>
                    <a:pt x="3011" y="1066"/>
                  </a:lnTo>
                  <a:lnTo>
                    <a:pt x="2970" y="975"/>
                  </a:lnTo>
                  <a:lnTo>
                    <a:pt x="2922" y="888"/>
                  </a:lnTo>
                  <a:lnTo>
                    <a:pt x="2870" y="806"/>
                  </a:lnTo>
                  <a:lnTo>
                    <a:pt x="2812" y="726"/>
                  </a:lnTo>
                  <a:lnTo>
                    <a:pt x="2749" y="649"/>
                  </a:lnTo>
                  <a:lnTo>
                    <a:pt x="2682" y="578"/>
                  </a:lnTo>
                  <a:lnTo>
                    <a:pt x="2610" y="510"/>
                  </a:lnTo>
                  <a:lnTo>
                    <a:pt x="2534" y="448"/>
                  </a:lnTo>
                  <a:lnTo>
                    <a:pt x="2454" y="390"/>
                  </a:lnTo>
                  <a:lnTo>
                    <a:pt x="2371" y="338"/>
                  </a:lnTo>
                  <a:lnTo>
                    <a:pt x="2285" y="290"/>
                  </a:lnTo>
                  <a:lnTo>
                    <a:pt x="2194" y="248"/>
                  </a:lnTo>
                  <a:lnTo>
                    <a:pt x="2101" y="212"/>
                  </a:lnTo>
                  <a:lnTo>
                    <a:pt x="2004" y="183"/>
                  </a:lnTo>
                  <a:lnTo>
                    <a:pt x="1906" y="159"/>
                  </a:lnTo>
                  <a:lnTo>
                    <a:pt x="1805" y="141"/>
                  </a:lnTo>
                  <a:lnTo>
                    <a:pt x="1702" y="131"/>
                  </a:lnTo>
                  <a:lnTo>
                    <a:pt x="1597" y="127"/>
                  </a:lnTo>
                  <a:lnTo>
                    <a:pt x="1496" y="131"/>
                  </a:lnTo>
                  <a:lnTo>
                    <a:pt x="1396" y="141"/>
                  </a:lnTo>
                  <a:lnTo>
                    <a:pt x="1298" y="158"/>
                  </a:lnTo>
                  <a:lnTo>
                    <a:pt x="1201" y="180"/>
                  </a:lnTo>
                  <a:lnTo>
                    <a:pt x="1107" y="208"/>
                  </a:lnTo>
                  <a:lnTo>
                    <a:pt x="1015" y="244"/>
                  </a:lnTo>
                  <a:lnTo>
                    <a:pt x="926" y="284"/>
                  </a:lnTo>
                  <a:lnTo>
                    <a:pt x="840" y="329"/>
                  </a:lnTo>
                  <a:lnTo>
                    <a:pt x="756" y="380"/>
                  </a:lnTo>
                  <a:lnTo>
                    <a:pt x="677" y="436"/>
                  </a:lnTo>
                  <a:lnTo>
                    <a:pt x="601" y="497"/>
                  </a:lnTo>
                  <a:lnTo>
                    <a:pt x="529" y="563"/>
                  </a:lnTo>
                  <a:lnTo>
                    <a:pt x="461" y="633"/>
                  </a:lnTo>
                  <a:lnTo>
                    <a:pt x="397" y="707"/>
                  </a:lnTo>
                  <a:lnTo>
                    <a:pt x="338" y="786"/>
                  </a:lnTo>
                  <a:lnTo>
                    <a:pt x="284" y="868"/>
                  </a:lnTo>
                  <a:lnTo>
                    <a:pt x="236" y="954"/>
                  </a:lnTo>
                  <a:lnTo>
                    <a:pt x="192" y="1044"/>
                  </a:lnTo>
                  <a:lnTo>
                    <a:pt x="154" y="1137"/>
                  </a:lnTo>
                  <a:lnTo>
                    <a:pt x="123" y="1233"/>
                  </a:lnTo>
                  <a:lnTo>
                    <a:pt x="0" y="1198"/>
                  </a:lnTo>
                  <a:lnTo>
                    <a:pt x="33" y="1098"/>
                  </a:lnTo>
                  <a:lnTo>
                    <a:pt x="71" y="1003"/>
                  </a:lnTo>
                  <a:lnTo>
                    <a:pt x="114" y="909"/>
                  </a:lnTo>
                  <a:lnTo>
                    <a:pt x="164" y="820"/>
                  </a:lnTo>
                  <a:lnTo>
                    <a:pt x="219" y="734"/>
                  </a:lnTo>
                  <a:lnTo>
                    <a:pt x="278" y="651"/>
                  </a:lnTo>
                  <a:lnTo>
                    <a:pt x="342" y="574"/>
                  </a:lnTo>
                  <a:lnTo>
                    <a:pt x="411" y="499"/>
                  </a:lnTo>
                  <a:lnTo>
                    <a:pt x="483" y="430"/>
                  </a:lnTo>
                  <a:lnTo>
                    <a:pt x="561" y="365"/>
                  </a:lnTo>
                  <a:lnTo>
                    <a:pt x="641" y="304"/>
                  </a:lnTo>
                  <a:lnTo>
                    <a:pt x="724" y="248"/>
                  </a:lnTo>
                  <a:lnTo>
                    <a:pt x="812" y="199"/>
                  </a:lnTo>
                  <a:lnTo>
                    <a:pt x="902" y="153"/>
                  </a:lnTo>
                  <a:lnTo>
                    <a:pt x="995" y="113"/>
                  </a:lnTo>
                  <a:lnTo>
                    <a:pt x="1091" y="80"/>
                  </a:lnTo>
                  <a:lnTo>
                    <a:pt x="1188" y="51"/>
                  </a:lnTo>
                  <a:lnTo>
                    <a:pt x="1287" y="29"/>
                  </a:lnTo>
                  <a:lnTo>
                    <a:pt x="1390" y="13"/>
                  </a:lnTo>
                  <a:lnTo>
                    <a:pt x="1492" y="2"/>
                  </a:lnTo>
                  <a:lnTo>
                    <a:pt x="15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2" name="Rectangle 331">
              <a:extLst>
                <a:ext uri="{FF2B5EF4-FFF2-40B4-BE49-F238E27FC236}">
                  <a16:creationId xmlns:a16="http://schemas.microsoft.com/office/drawing/2014/main" id="{D242E231-1668-365E-1788-27845594BC58}"/>
                </a:ext>
              </a:extLst>
            </p:cNvPr>
            <p:cNvSpPr>
              <a:spLocks noChangeArrowheads="1"/>
            </p:cNvSpPr>
            <p:nvPr/>
          </p:nvSpPr>
          <p:spPr bwMode="auto">
            <a:xfrm>
              <a:off x="10963448"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3" name="Rectangle 332">
              <a:extLst>
                <a:ext uri="{FF2B5EF4-FFF2-40B4-BE49-F238E27FC236}">
                  <a16:creationId xmlns:a16="http://schemas.microsoft.com/office/drawing/2014/main" id="{953DA368-BE51-0202-3D37-479F9B2BF793}"/>
                </a:ext>
              </a:extLst>
            </p:cNvPr>
            <p:cNvSpPr>
              <a:spLocks noChangeArrowheads="1"/>
            </p:cNvSpPr>
            <p:nvPr/>
          </p:nvSpPr>
          <p:spPr bwMode="auto">
            <a:xfrm>
              <a:off x="10732809"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4" name="Rectangle 333">
              <a:extLst>
                <a:ext uri="{FF2B5EF4-FFF2-40B4-BE49-F238E27FC236}">
                  <a16:creationId xmlns:a16="http://schemas.microsoft.com/office/drawing/2014/main" id="{8C0E14AB-53CB-EE5B-624D-41DAE83EE2D1}"/>
                </a:ext>
              </a:extLst>
            </p:cNvPr>
            <p:cNvSpPr>
              <a:spLocks noChangeArrowheads="1"/>
            </p:cNvSpPr>
            <p:nvPr/>
          </p:nvSpPr>
          <p:spPr bwMode="auto">
            <a:xfrm>
              <a:off x="10502170" y="5107612"/>
              <a:ext cx="115319" cy="116220"/>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5" name="Group 547">
            <a:extLst>
              <a:ext uri="{FF2B5EF4-FFF2-40B4-BE49-F238E27FC236}">
                <a16:creationId xmlns:a16="http://schemas.microsoft.com/office/drawing/2014/main" id="{06154F69-4511-2C14-8225-D864210B487A}"/>
              </a:ext>
            </a:extLst>
          </p:cNvPr>
          <p:cNvGrpSpPr>
            <a:grpSpLocks noChangeAspect="1"/>
          </p:cNvGrpSpPr>
          <p:nvPr/>
        </p:nvGrpSpPr>
        <p:grpSpPr bwMode="auto">
          <a:xfrm>
            <a:off x="9309412" y="5152841"/>
            <a:ext cx="401151" cy="400757"/>
            <a:chOff x="647" y="1848"/>
            <a:chExt cx="2051" cy="2049"/>
          </a:xfrm>
          <a:solidFill>
            <a:srgbClr val="4472C4"/>
          </a:solidFill>
        </p:grpSpPr>
        <p:sp>
          <p:nvSpPr>
            <p:cNvPr id="206" name="Freeform 549">
              <a:extLst>
                <a:ext uri="{FF2B5EF4-FFF2-40B4-BE49-F238E27FC236}">
                  <a16:creationId xmlns:a16="http://schemas.microsoft.com/office/drawing/2014/main" id="{26151662-3FB4-4C83-B727-2A88D60442B8}"/>
                </a:ext>
              </a:extLst>
            </p:cNvPr>
            <p:cNvSpPr>
              <a:spLocks/>
            </p:cNvSpPr>
            <p:nvPr/>
          </p:nvSpPr>
          <p:spPr bwMode="auto">
            <a:xfrm>
              <a:off x="647" y="1982"/>
              <a:ext cx="1466" cy="1496"/>
            </a:xfrm>
            <a:custGeom>
              <a:avLst/>
              <a:gdLst>
                <a:gd name="T0" fmla="*/ 1428 w 2931"/>
                <a:gd name="T1" fmla="*/ 0 h 2992"/>
                <a:gd name="T2" fmla="*/ 1479 w 2931"/>
                <a:gd name="T3" fmla="*/ 18 h 2992"/>
                <a:gd name="T4" fmla="*/ 1519 w 2931"/>
                <a:gd name="T5" fmla="*/ 54 h 2992"/>
                <a:gd name="T6" fmla="*/ 1542 w 2931"/>
                <a:gd name="T7" fmla="*/ 104 h 2992"/>
                <a:gd name="T8" fmla="*/ 1544 w 2931"/>
                <a:gd name="T9" fmla="*/ 1407 h 2992"/>
                <a:gd name="T10" fmla="*/ 1557 w 2931"/>
                <a:gd name="T11" fmla="*/ 1464 h 2992"/>
                <a:gd name="T12" fmla="*/ 1593 w 2931"/>
                <a:gd name="T13" fmla="*/ 1508 h 2992"/>
                <a:gd name="T14" fmla="*/ 1645 w 2931"/>
                <a:gd name="T15" fmla="*/ 1534 h 2992"/>
                <a:gd name="T16" fmla="*/ 2931 w 2931"/>
                <a:gd name="T17" fmla="*/ 1536 h 2992"/>
                <a:gd name="T18" fmla="*/ 2860 w 2931"/>
                <a:gd name="T19" fmla="*/ 1596 h 2992"/>
                <a:gd name="T20" fmla="*/ 2807 w 2931"/>
                <a:gd name="T21" fmla="*/ 1673 h 2992"/>
                <a:gd name="T22" fmla="*/ 2778 w 2931"/>
                <a:gd name="T23" fmla="*/ 1766 h 2992"/>
                <a:gd name="T24" fmla="*/ 2701 w 2931"/>
                <a:gd name="T25" fmla="*/ 1746 h 2992"/>
                <a:gd name="T26" fmla="*/ 2619 w 2931"/>
                <a:gd name="T27" fmla="*/ 1746 h 2992"/>
                <a:gd name="T28" fmla="*/ 2536 w 2931"/>
                <a:gd name="T29" fmla="*/ 1768 h 2992"/>
                <a:gd name="T30" fmla="*/ 2463 w 2931"/>
                <a:gd name="T31" fmla="*/ 1811 h 2992"/>
                <a:gd name="T32" fmla="*/ 2402 w 2931"/>
                <a:gd name="T33" fmla="*/ 1870 h 2992"/>
                <a:gd name="T34" fmla="*/ 2232 w 2931"/>
                <a:gd name="T35" fmla="*/ 2159 h 2992"/>
                <a:gd name="T36" fmla="*/ 2201 w 2931"/>
                <a:gd name="T37" fmla="*/ 2235 h 2992"/>
                <a:gd name="T38" fmla="*/ 2155 w 2931"/>
                <a:gd name="T39" fmla="*/ 2254 h 2992"/>
                <a:gd name="T40" fmla="*/ 2071 w 2931"/>
                <a:gd name="T41" fmla="*/ 2228 h 2992"/>
                <a:gd name="T42" fmla="*/ 1793 w 2931"/>
                <a:gd name="T43" fmla="*/ 2224 h 2992"/>
                <a:gd name="T44" fmla="*/ 1707 w 2931"/>
                <a:gd name="T45" fmla="*/ 2237 h 2992"/>
                <a:gd name="T46" fmla="*/ 1631 w 2931"/>
                <a:gd name="T47" fmla="*/ 2271 h 2992"/>
                <a:gd name="T48" fmla="*/ 1569 w 2931"/>
                <a:gd name="T49" fmla="*/ 2325 h 2992"/>
                <a:gd name="T50" fmla="*/ 1522 w 2931"/>
                <a:gd name="T51" fmla="*/ 2394 h 2992"/>
                <a:gd name="T52" fmla="*/ 1476 w 2931"/>
                <a:gd name="T53" fmla="*/ 2427 h 2992"/>
                <a:gd name="T54" fmla="*/ 1404 w 2931"/>
                <a:gd name="T55" fmla="*/ 2428 h 2992"/>
                <a:gd name="T56" fmla="*/ 1328 w 2931"/>
                <a:gd name="T57" fmla="*/ 2448 h 2992"/>
                <a:gd name="T58" fmla="*/ 1260 w 2931"/>
                <a:gd name="T59" fmla="*/ 2488 h 2992"/>
                <a:gd name="T60" fmla="*/ 1205 w 2931"/>
                <a:gd name="T61" fmla="*/ 2543 h 2992"/>
                <a:gd name="T62" fmla="*/ 1067 w 2931"/>
                <a:gd name="T63" fmla="*/ 2777 h 2992"/>
                <a:gd name="T64" fmla="*/ 1034 w 2931"/>
                <a:gd name="T65" fmla="*/ 2862 h 2992"/>
                <a:gd name="T66" fmla="*/ 1028 w 2931"/>
                <a:gd name="T67" fmla="*/ 2949 h 2992"/>
                <a:gd name="T68" fmla="*/ 935 w 2931"/>
                <a:gd name="T69" fmla="*/ 2954 h 2992"/>
                <a:gd name="T70" fmla="*/ 748 w 2931"/>
                <a:gd name="T71" fmla="*/ 2858 h 2992"/>
                <a:gd name="T72" fmla="*/ 577 w 2931"/>
                <a:gd name="T73" fmla="*/ 2739 h 2992"/>
                <a:gd name="T74" fmla="*/ 424 w 2931"/>
                <a:gd name="T75" fmla="*/ 2598 h 2992"/>
                <a:gd name="T76" fmla="*/ 291 w 2931"/>
                <a:gd name="T77" fmla="*/ 2438 h 2992"/>
                <a:gd name="T78" fmla="*/ 180 w 2931"/>
                <a:gd name="T79" fmla="*/ 2262 h 2992"/>
                <a:gd name="T80" fmla="*/ 94 w 2931"/>
                <a:gd name="T81" fmla="*/ 2068 h 2992"/>
                <a:gd name="T82" fmla="*/ 35 w 2931"/>
                <a:gd name="T83" fmla="*/ 1864 h 2992"/>
                <a:gd name="T84" fmla="*/ 3 w 2931"/>
                <a:gd name="T85" fmla="*/ 1649 h 2992"/>
                <a:gd name="T86" fmla="*/ 3 w 2931"/>
                <a:gd name="T87" fmla="*/ 1428 h 2992"/>
                <a:gd name="T88" fmla="*/ 33 w 2931"/>
                <a:gd name="T89" fmla="*/ 1218 h 2992"/>
                <a:gd name="T90" fmla="*/ 89 w 2931"/>
                <a:gd name="T91" fmla="*/ 1016 h 2992"/>
                <a:gd name="T92" fmla="*/ 173 w 2931"/>
                <a:gd name="T93" fmla="*/ 828 h 2992"/>
                <a:gd name="T94" fmla="*/ 279 w 2931"/>
                <a:gd name="T95" fmla="*/ 653 h 2992"/>
                <a:gd name="T96" fmla="*/ 406 w 2931"/>
                <a:gd name="T97" fmla="*/ 494 h 2992"/>
                <a:gd name="T98" fmla="*/ 553 w 2931"/>
                <a:gd name="T99" fmla="*/ 354 h 2992"/>
                <a:gd name="T100" fmla="*/ 716 w 2931"/>
                <a:gd name="T101" fmla="*/ 233 h 2992"/>
                <a:gd name="T102" fmla="*/ 897 w 2931"/>
                <a:gd name="T103" fmla="*/ 135 h 2992"/>
                <a:gd name="T104" fmla="*/ 1090 w 2931"/>
                <a:gd name="T105" fmla="*/ 61 h 2992"/>
                <a:gd name="T106" fmla="*/ 1295 w 2931"/>
                <a:gd name="T107" fmla="*/ 14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31" h="2992">
                  <a:moveTo>
                    <a:pt x="1401" y="0"/>
                  </a:moveTo>
                  <a:lnTo>
                    <a:pt x="1428" y="0"/>
                  </a:lnTo>
                  <a:lnTo>
                    <a:pt x="1454" y="7"/>
                  </a:lnTo>
                  <a:lnTo>
                    <a:pt x="1479" y="18"/>
                  </a:lnTo>
                  <a:lnTo>
                    <a:pt x="1502" y="34"/>
                  </a:lnTo>
                  <a:lnTo>
                    <a:pt x="1519" y="54"/>
                  </a:lnTo>
                  <a:lnTo>
                    <a:pt x="1533" y="78"/>
                  </a:lnTo>
                  <a:lnTo>
                    <a:pt x="1542" y="104"/>
                  </a:lnTo>
                  <a:lnTo>
                    <a:pt x="1544" y="130"/>
                  </a:lnTo>
                  <a:lnTo>
                    <a:pt x="1544" y="1407"/>
                  </a:lnTo>
                  <a:lnTo>
                    <a:pt x="1548" y="1437"/>
                  </a:lnTo>
                  <a:lnTo>
                    <a:pt x="1557" y="1464"/>
                  </a:lnTo>
                  <a:lnTo>
                    <a:pt x="1573" y="1488"/>
                  </a:lnTo>
                  <a:lnTo>
                    <a:pt x="1593" y="1508"/>
                  </a:lnTo>
                  <a:lnTo>
                    <a:pt x="1618" y="1524"/>
                  </a:lnTo>
                  <a:lnTo>
                    <a:pt x="1645" y="1534"/>
                  </a:lnTo>
                  <a:lnTo>
                    <a:pt x="1675" y="1536"/>
                  </a:lnTo>
                  <a:lnTo>
                    <a:pt x="2931" y="1536"/>
                  </a:lnTo>
                  <a:lnTo>
                    <a:pt x="2894" y="1564"/>
                  </a:lnTo>
                  <a:lnTo>
                    <a:pt x="2860" y="1596"/>
                  </a:lnTo>
                  <a:lnTo>
                    <a:pt x="2830" y="1634"/>
                  </a:lnTo>
                  <a:lnTo>
                    <a:pt x="2807" y="1673"/>
                  </a:lnTo>
                  <a:lnTo>
                    <a:pt x="2789" y="1718"/>
                  </a:lnTo>
                  <a:lnTo>
                    <a:pt x="2778" y="1766"/>
                  </a:lnTo>
                  <a:lnTo>
                    <a:pt x="2741" y="1753"/>
                  </a:lnTo>
                  <a:lnTo>
                    <a:pt x="2701" y="1746"/>
                  </a:lnTo>
                  <a:lnTo>
                    <a:pt x="2661" y="1743"/>
                  </a:lnTo>
                  <a:lnTo>
                    <a:pt x="2619" y="1746"/>
                  </a:lnTo>
                  <a:lnTo>
                    <a:pt x="2576" y="1754"/>
                  </a:lnTo>
                  <a:lnTo>
                    <a:pt x="2536" y="1768"/>
                  </a:lnTo>
                  <a:lnTo>
                    <a:pt x="2498" y="1787"/>
                  </a:lnTo>
                  <a:lnTo>
                    <a:pt x="2463" y="1811"/>
                  </a:lnTo>
                  <a:lnTo>
                    <a:pt x="2430" y="1839"/>
                  </a:lnTo>
                  <a:lnTo>
                    <a:pt x="2402" y="1870"/>
                  </a:lnTo>
                  <a:lnTo>
                    <a:pt x="2378" y="1906"/>
                  </a:lnTo>
                  <a:lnTo>
                    <a:pt x="2232" y="2159"/>
                  </a:lnTo>
                  <a:lnTo>
                    <a:pt x="2213" y="2197"/>
                  </a:lnTo>
                  <a:lnTo>
                    <a:pt x="2201" y="2235"/>
                  </a:lnTo>
                  <a:lnTo>
                    <a:pt x="2192" y="2275"/>
                  </a:lnTo>
                  <a:lnTo>
                    <a:pt x="2155" y="2254"/>
                  </a:lnTo>
                  <a:lnTo>
                    <a:pt x="2114" y="2238"/>
                  </a:lnTo>
                  <a:lnTo>
                    <a:pt x="2071" y="2228"/>
                  </a:lnTo>
                  <a:lnTo>
                    <a:pt x="2025" y="2224"/>
                  </a:lnTo>
                  <a:lnTo>
                    <a:pt x="1793" y="2224"/>
                  </a:lnTo>
                  <a:lnTo>
                    <a:pt x="1750" y="2228"/>
                  </a:lnTo>
                  <a:lnTo>
                    <a:pt x="1707" y="2237"/>
                  </a:lnTo>
                  <a:lnTo>
                    <a:pt x="1669" y="2252"/>
                  </a:lnTo>
                  <a:lnTo>
                    <a:pt x="1631" y="2271"/>
                  </a:lnTo>
                  <a:lnTo>
                    <a:pt x="1598" y="2296"/>
                  </a:lnTo>
                  <a:lnTo>
                    <a:pt x="1569" y="2325"/>
                  </a:lnTo>
                  <a:lnTo>
                    <a:pt x="1543" y="2357"/>
                  </a:lnTo>
                  <a:lnTo>
                    <a:pt x="1522" y="2394"/>
                  </a:lnTo>
                  <a:lnTo>
                    <a:pt x="1507" y="2432"/>
                  </a:lnTo>
                  <a:lnTo>
                    <a:pt x="1476" y="2427"/>
                  </a:lnTo>
                  <a:lnTo>
                    <a:pt x="1444" y="2426"/>
                  </a:lnTo>
                  <a:lnTo>
                    <a:pt x="1404" y="2428"/>
                  </a:lnTo>
                  <a:lnTo>
                    <a:pt x="1366" y="2436"/>
                  </a:lnTo>
                  <a:lnTo>
                    <a:pt x="1328" y="2448"/>
                  </a:lnTo>
                  <a:lnTo>
                    <a:pt x="1294" y="2466"/>
                  </a:lnTo>
                  <a:lnTo>
                    <a:pt x="1260" y="2488"/>
                  </a:lnTo>
                  <a:lnTo>
                    <a:pt x="1231" y="2513"/>
                  </a:lnTo>
                  <a:lnTo>
                    <a:pt x="1205" y="2543"/>
                  </a:lnTo>
                  <a:lnTo>
                    <a:pt x="1183" y="2577"/>
                  </a:lnTo>
                  <a:lnTo>
                    <a:pt x="1067" y="2777"/>
                  </a:lnTo>
                  <a:lnTo>
                    <a:pt x="1047" y="2818"/>
                  </a:lnTo>
                  <a:lnTo>
                    <a:pt x="1034" y="2862"/>
                  </a:lnTo>
                  <a:lnTo>
                    <a:pt x="1027" y="2906"/>
                  </a:lnTo>
                  <a:lnTo>
                    <a:pt x="1028" y="2949"/>
                  </a:lnTo>
                  <a:lnTo>
                    <a:pt x="1034" y="2992"/>
                  </a:lnTo>
                  <a:lnTo>
                    <a:pt x="935" y="2954"/>
                  </a:lnTo>
                  <a:lnTo>
                    <a:pt x="840" y="2909"/>
                  </a:lnTo>
                  <a:lnTo>
                    <a:pt x="748" y="2858"/>
                  </a:lnTo>
                  <a:lnTo>
                    <a:pt x="660" y="2801"/>
                  </a:lnTo>
                  <a:lnTo>
                    <a:pt x="577" y="2739"/>
                  </a:lnTo>
                  <a:lnTo>
                    <a:pt x="498" y="2671"/>
                  </a:lnTo>
                  <a:lnTo>
                    <a:pt x="424" y="2598"/>
                  </a:lnTo>
                  <a:lnTo>
                    <a:pt x="355" y="2521"/>
                  </a:lnTo>
                  <a:lnTo>
                    <a:pt x="291" y="2438"/>
                  </a:lnTo>
                  <a:lnTo>
                    <a:pt x="233" y="2351"/>
                  </a:lnTo>
                  <a:lnTo>
                    <a:pt x="180" y="2262"/>
                  </a:lnTo>
                  <a:lnTo>
                    <a:pt x="134" y="2167"/>
                  </a:lnTo>
                  <a:lnTo>
                    <a:pt x="94" y="2068"/>
                  </a:lnTo>
                  <a:lnTo>
                    <a:pt x="61" y="1968"/>
                  </a:lnTo>
                  <a:lnTo>
                    <a:pt x="35" y="1864"/>
                  </a:lnTo>
                  <a:lnTo>
                    <a:pt x="16" y="1757"/>
                  </a:lnTo>
                  <a:lnTo>
                    <a:pt x="3" y="1649"/>
                  </a:lnTo>
                  <a:lnTo>
                    <a:pt x="0" y="1536"/>
                  </a:lnTo>
                  <a:lnTo>
                    <a:pt x="3" y="1428"/>
                  </a:lnTo>
                  <a:lnTo>
                    <a:pt x="15" y="1322"/>
                  </a:lnTo>
                  <a:lnTo>
                    <a:pt x="33" y="1218"/>
                  </a:lnTo>
                  <a:lnTo>
                    <a:pt x="58" y="1115"/>
                  </a:lnTo>
                  <a:lnTo>
                    <a:pt x="89" y="1016"/>
                  </a:lnTo>
                  <a:lnTo>
                    <a:pt x="128" y="920"/>
                  </a:lnTo>
                  <a:lnTo>
                    <a:pt x="173" y="828"/>
                  </a:lnTo>
                  <a:lnTo>
                    <a:pt x="223" y="738"/>
                  </a:lnTo>
                  <a:lnTo>
                    <a:pt x="279" y="653"/>
                  </a:lnTo>
                  <a:lnTo>
                    <a:pt x="340" y="571"/>
                  </a:lnTo>
                  <a:lnTo>
                    <a:pt x="406" y="494"/>
                  </a:lnTo>
                  <a:lnTo>
                    <a:pt x="477" y="421"/>
                  </a:lnTo>
                  <a:lnTo>
                    <a:pt x="553" y="354"/>
                  </a:lnTo>
                  <a:lnTo>
                    <a:pt x="633" y="291"/>
                  </a:lnTo>
                  <a:lnTo>
                    <a:pt x="716" y="233"/>
                  </a:lnTo>
                  <a:lnTo>
                    <a:pt x="805" y="182"/>
                  </a:lnTo>
                  <a:lnTo>
                    <a:pt x="897" y="135"/>
                  </a:lnTo>
                  <a:lnTo>
                    <a:pt x="992" y="95"/>
                  </a:lnTo>
                  <a:lnTo>
                    <a:pt x="1090" y="61"/>
                  </a:lnTo>
                  <a:lnTo>
                    <a:pt x="1191" y="34"/>
                  </a:lnTo>
                  <a:lnTo>
                    <a:pt x="1295" y="14"/>
                  </a:lnTo>
                  <a:lnTo>
                    <a:pt x="140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7" name="Freeform 550">
              <a:extLst>
                <a:ext uri="{FF2B5EF4-FFF2-40B4-BE49-F238E27FC236}">
                  <a16:creationId xmlns:a16="http://schemas.microsoft.com/office/drawing/2014/main" id="{05B468BA-0933-E411-A0F4-9B94333E635F}"/>
                </a:ext>
              </a:extLst>
            </p:cNvPr>
            <p:cNvSpPr>
              <a:spLocks/>
            </p:cNvSpPr>
            <p:nvPr/>
          </p:nvSpPr>
          <p:spPr bwMode="auto">
            <a:xfrm>
              <a:off x="1554" y="1848"/>
              <a:ext cx="769" cy="768"/>
            </a:xfrm>
            <a:custGeom>
              <a:avLst/>
              <a:gdLst>
                <a:gd name="T0" fmla="*/ 143 w 1538"/>
                <a:gd name="T1" fmla="*/ 0 h 1537"/>
                <a:gd name="T2" fmla="*/ 248 w 1538"/>
                <a:gd name="T3" fmla="*/ 13 h 1537"/>
                <a:gd name="T4" fmla="*/ 350 w 1538"/>
                <a:gd name="T5" fmla="*/ 33 h 1537"/>
                <a:gd name="T6" fmla="*/ 449 w 1538"/>
                <a:gd name="T7" fmla="*/ 60 h 1537"/>
                <a:gd name="T8" fmla="*/ 546 w 1538"/>
                <a:gd name="T9" fmla="*/ 93 h 1537"/>
                <a:gd name="T10" fmla="*/ 641 w 1538"/>
                <a:gd name="T11" fmla="*/ 131 h 1537"/>
                <a:gd name="T12" fmla="*/ 730 w 1538"/>
                <a:gd name="T13" fmla="*/ 177 h 1537"/>
                <a:gd name="T14" fmla="*/ 818 w 1538"/>
                <a:gd name="T15" fmla="*/ 227 h 1537"/>
                <a:gd name="T16" fmla="*/ 901 w 1538"/>
                <a:gd name="T17" fmla="*/ 283 h 1537"/>
                <a:gd name="T18" fmla="*/ 981 w 1538"/>
                <a:gd name="T19" fmla="*/ 344 h 1537"/>
                <a:gd name="T20" fmla="*/ 1056 w 1538"/>
                <a:gd name="T21" fmla="*/ 410 h 1537"/>
                <a:gd name="T22" fmla="*/ 1127 w 1538"/>
                <a:gd name="T23" fmla="*/ 481 h 1537"/>
                <a:gd name="T24" fmla="*/ 1193 w 1538"/>
                <a:gd name="T25" fmla="*/ 556 h 1537"/>
                <a:gd name="T26" fmla="*/ 1254 w 1538"/>
                <a:gd name="T27" fmla="*/ 636 h 1537"/>
                <a:gd name="T28" fmla="*/ 1310 w 1538"/>
                <a:gd name="T29" fmla="*/ 719 h 1537"/>
                <a:gd name="T30" fmla="*/ 1361 w 1538"/>
                <a:gd name="T31" fmla="*/ 807 h 1537"/>
                <a:gd name="T32" fmla="*/ 1406 w 1538"/>
                <a:gd name="T33" fmla="*/ 897 h 1537"/>
                <a:gd name="T34" fmla="*/ 1445 w 1538"/>
                <a:gd name="T35" fmla="*/ 991 h 1537"/>
                <a:gd name="T36" fmla="*/ 1478 w 1538"/>
                <a:gd name="T37" fmla="*/ 1088 h 1537"/>
                <a:gd name="T38" fmla="*/ 1505 w 1538"/>
                <a:gd name="T39" fmla="*/ 1188 h 1537"/>
                <a:gd name="T40" fmla="*/ 1524 w 1538"/>
                <a:gd name="T41" fmla="*/ 1289 h 1537"/>
                <a:gd name="T42" fmla="*/ 1538 w 1538"/>
                <a:gd name="T43" fmla="*/ 1393 h 1537"/>
                <a:gd name="T44" fmla="*/ 1537 w 1538"/>
                <a:gd name="T45" fmla="*/ 1421 h 1537"/>
                <a:gd name="T46" fmla="*/ 1532 w 1538"/>
                <a:gd name="T47" fmla="*/ 1447 h 1537"/>
                <a:gd name="T48" fmla="*/ 1521 w 1538"/>
                <a:gd name="T49" fmla="*/ 1472 h 1537"/>
                <a:gd name="T50" fmla="*/ 1505 w 1538"/>
                <a:gd name="T51" fmla="*/ 1494 h 1537"/>
                <a:gd name="T52" fmla="*/ 1483 w 1538"/>
                <a:gd name="T53" fmla="*/ 1512 h 1537"/>
                <a:gd name="T54" fmla="*/ 1461 w 1538"/>
                <a:gd name="T55" fmla="*/ 1525 h 1537"/>
                <a:gd name="T56" fmla="*/ 1435 w 1538"/>
                <a:gd name="T57" fmla="*/ 1534 h 1537"/>
                <a:gd name="T58" fmla="*/ 1407 w 1538"/>
                <a:gd name="T59" fmla="*/ 1537 h 1537"/>
                <a:gd name="T60" fmla="*/ 131 w 1538"/>
                <a:gd name="T61" fmla="*/ 1537 h 1537"/>
                <a:gd name="T62" fmla="*/ 101 w 1538"/>
                <a:gd name="T63" fmla="*/ 1533 h 1537"/>
                <a:gd name="T64" fmla="*/ 74 w 1538"/>
                <a:gd name="T65" fmla="*/ 1523 h 1537"/>
                <a:gd name="T66" fmla="*/ 50 w 1538"/>
                <a:gd name="T67" fmla="*/ 1508 h 1537"/>
                <a:gd name="T68" fmla="*/ 29 w 1538"/>
                <a:gd name="T69" fmla="*/ 1488 h 1537"/>
                <a:gd name="T70" fmla="*/ 14 w 1538"/>
                <a:gd name="T71" fmla="*/ 1463 h 1537"/>
                <a:gd name="T72" fmla="*/ 4 w 1538"/>
                <a:gd name="T73" fmla="*/ 1436 h 1537"/>
                <a:gd name="T74" fmla="*/ 0 w 1538"/>
                <a:gd name="T75" fmla="*/ 1406 h 1537"/>
                <a:gd name="T76" fmla="*/ 0 w 1538"/>
                <a:gd name="T77" fmla="*/ 130 h 1537"/>
                <a:gd name="T78" fmla="*/ 4 w 1538"/>
                <a:gd name="T79" fmla="*/ 103 h 1537"/>
                <a:gd name="T80" fmla="*/ 11 w 1538"/>
                <a:gd name="T81" fmla="*/ 78 h 1537"/>
                <a:gd name="T82" fmla="*/ 25 w 1538"/>
                <a:gd name="T83" fmla="*/ 54 h 1537"/>
                <a:gd name="T84" fmla="*/ 44 w 1538"/>
                <a:gd name="T85" fmla="*/ 34 h 1537"/>
                <a:gd name="T86" fmla="*/ 65 w 1538"/>
                <a:gd name="T87" fmla="*/ 18 h 1537"/>
                <a:gd name="T88" fmla="*/ 90 w 1538"/>
                <a:gd name="T89" fmla="*/ 7 h 1537"/>
                <a:gd name="T90" fmla="*/ 116 w 1538"/>
                <a:gd name="T91" fmla="*/ 0 h 1537"/>
                <a:gd name="T92" fmla="*/ 143 w 1538"/>
                <a:gd name="T93" fmla="*/ 0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8" h="1537">
                  <a:moveTo>
                    <a:pt x="143" y="0"/>
                  </a:moveTo>
                  <a:lnTo>
                    <a:pt x="248" y="13"/>
                  </a:lnTo>
                  <a:lnTo>
                    <a:pt x="350" y="33"/>
                  </a:lnTo>
                  <a:lnTo>
                    <a:pt x="449" y="60"/>
                  </a:lnTo>
                  <a:lnTo>
                    <a:pt x="546" y="93"/>
                  </a:lnTo>
                  <a:lnTo>
                    <a:pt x="641" y="131"/>
                  </a:lnTo>
                  <a:lnTo>
                    <a:pt x="730" y="177"/>
                  </a:lnTo>
                  <a:lnTo>
                    <a:pt x="818" y="227"/>
                  </a:lnTo>
                  <a:lnTo>
                    <a:pt x="901" y="283"/>
                  </a:lnTo>
                  <a:lnTo>
                    <a:pt x="981" y="344"/>
                  </a:lnTo>
                  <a:lnTo>
                    <a:pt x="1056" y="410"/>
                  </a:lnTo>
                  <a:lnTo>
                    <a:pt x="1127" y="481"/>
                  </a:lnTo>
                  <a:lnTo>
                    <a:pt x="1193" y="556"/>
                  </a:lnTo>
                  <a:lnTo>
                    <a:pt x="1254" y="636"/>
                  </a:lnTo>
                  <a:lnTo>
                    <a:pt x="1310" y="719"/>
                  </a:lnTo>
                  <a:lnTo>
                    <a:pt x="1361" y="807"/>
                  </a:lnTo>
                  <a:lnTo>
                    <a:pt x="1406" y="897"/>
                  </a:lnTo>
                  <a:lnTo>
                    <a:pt x="1445" y="991"/>
                  </a:lnTo>
                  <a:lnTo>
                    <a:pt x="1478" y="1088"/>
                  </a:lnTo>
                  <a:lnTo>
                    <a:pt x="1505" y="1188"/>
                  </a:lnTo>
                  <a:lnTo>
                    <a:pt x="1524" y="1289"/>
                  </a:lnTo>
                  <a:lnTo>
                    <a:pt x="1538" y="1393"/>
                  </a:lnTo>
                  <a:lnTo>
                    <a:pt x="1537" y="1421"/>
                  </a:lnTo>
                  <a:lnTo>
                    <a:pt x="1532" y="1447"/>
                  </a:lnTo>
                  <a:lnTo>
                    <a:pt x="1521" y="1472"/>
                  </a:lnTo>
                  <a:lnTo>
                    <a:pt x="1505" y="1494"/>
                  </a:lnTo>
                  <a:lnTo>
                    <a:pt x="1483" y="1512"/>
                  </a:lnTo>
                  <a:lnTo>
                    <a:pt x="1461" y="1525"/>
                  </a:lnTo>
                  <a:lnTo>
                    <a:pt x="1435" y="1534"/>
                  </a:lnTo>
                  <a:lnTo>
                    <a:pt x="1407" y="1537"/>
                  </a:lnTo>
                  <a:lnTo>
                    <a:pt x="131" y="1537"/>
                  </a:lnTo>
                  <a:lnTo>
                    <a:pt x="101" y="1533"/>
                  </a:lnTo>
                  <a:lnTo>
                    <a:pt x="74" y="1523"/>
                  </a:lnTo>
                  <a:lnTo>
                    <a:pt x="50" y="1508"/>
                  </a:lnTo>
                  <a:lnTo>
                    <a:pt x="29" y="1488"/>
                  </a:lnTo>
                  <a:lnTo>
                    <a:pt x="14" y="1463"/>
                  </a:lnTo>
                  <a:lnTo>
                    <a:pt x="4" y="1436"/>
                  </a:lnTo>
                  <a:lnTo>
                    <a:pt x="0" y="1406"/>
                  </a:lnTo>
                  <a:lnTo>
                    <a:pt x="0" y="130"/>
                  </a:lnTo>
                  <a:lnTo>
                    <a:pt x="4" y="103"/>
                  </a:lnTo>
                  <a:lnTo>
                    <a:pt x="11" y="78"/>
                  </a:lnTo>
                  <a:lnTo>
                    <a:pt x="25" y="54"/>
                  </a:lnTo>
                  <a:lnTo>
                    <a:pt x="44" y="34"/>
                  </a:lnTo>
                  <a:lnTo>
                    <a:pt x="65" y="18"/>
                  </a:lnTo>
                  <a:lnTo>
                    <a:pt x="90" y="7"/>
                  </a:lnTo>
                  <a:lnTo>
                    <a:pt x="116" y="0"/>
                  </a:lnTo>
                  <a:lnTo>
                    <a:pt x="14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8" name="Freeform 551">
              <a:extLst>
                <a:ext uri="{FF2B5EF4-FFF2-40B4-BE49-F238E27FC236}">
                  <a16:creationId xmlns:a16="http://schemas.microsoft.com/office/drawing/2014/main" id="{0D5FAEEC-FB06-0D65-4595-9631C36652C5}"/>
                </a:ext>
              </a:extLst>
            </p:cNvPr>
            <p:cNvSpPr>
              <a:spLocks/>
            </p:cNvSpPr>
            <p:nvPr/>
          </p:nvSpPr>
          <p:spPr bwMode="auto">
            <a:xfrm>
              <a:off x="2118" y="3117"/>
              <a:ext cx="307" cy="307"/>
            </a:xfrm>
            <a:custGeom>
              <a:avLst/>
              <a:gdLst>
                <a:gd name="T0" fmla="*/ 307 w 614"/>
                <a:gd name="T1" fmla="*/ 0 h 613"/>
                <a:gd name="T2" fmla="*/ 352 w 614"/>
                <a:gd name="T3" fmla="*/ 4 h 613"/>
                <a:gd name="T4" fmla="*/ 395 w 614"/>
                <a:gd name="T5" fmla="*/ 14 h 613"/>
                <a:gd name="T6" fmla="*/ 435 w 614"/>
                <a:gd name="T7" fmla="*/ 29 h 613"/>
                <a:gd name="T8" fmla="*/ 473 w 614"/>
                <a:gd name="T9" fmla="*/ 50 h 613"/>
                <a:gd name="T10" fmla="*/ 508 w 614"/>
                <a:gd name="T11" fmla="*/ 76 h 613"/>
                <a:gd name="T12" fmla="*/ 538 w 614"/>
                <a:gd name="T13" fmla="*/ 106 h 613"/>
                <a:gd name="T14" fmla="*/ 564 w 614"/>
                <a:gd name="T15" fmla="*/ 141 h 613"/>
                <a:gd name="T16" fmla="*/ 585 w 614"/>
                <a:gd name="T17" fmla="*/ 178 h 613"/>
                <a:gd name="T18" fmla="*/ 600 w 614"/>
                <a:gd name="T19" fmla="*/ 218 h 613"/>
                <a:gd name="T20" fmla="*/ 610 w 614"/>
                <a:gd name="T21" fmla="*/ 262 h 613"/>
                <a:gd name="T22" fmla="*/ 614 w 614"/>
                <a:gd name="T23" fmla="*/ 307 h 613"/>
                <a:gd name="T24" fmla="*/ 610 w 614"/>
                <a:gd name="T25" fmla="*/ 353 h 613"/>
                <a:gd name="T26" fmla="*/ 600 w 614"/>
                <a:gd name="T27" fmla="*/ 395 h 613"/>
                <a:gd name="T28" fmla="*/ 585 w 614"/>
                <a:gd name="T29" fmla="*/ 436 h 613"/>
                <a:gd name="T30" fmla="*/ 564 w 614"/>
                <a:gd name="T31" fmla="*/ 474 h 613"/>
                <a:gd name="T32" fmla="*/ 538 w 614"/>
                <a:gd name="T33" fmla="*/ 509 h 613"/>
                <a:gd name="T34" fmla="*/ 508 w 614"/>
                <a:gd name="T35" fmla="*/ 538 h 613"/>
                <a:gd name="T36" fmla="*/ 473 w 614"/>
                <a:gd name="T37" fmla="*/ 565 h 613"/>
                <a:gd name="T38" fmla="*/ 435 w 614"/>
                <a:gd name="T39" fmla="*/ 585 h 613"/>
                <a:gd name="T40" fmla="*/ 395 w 614"/>
                <a:gd name="T41" fmla="*/ 601 h 613"/>
                <a:gd name="T42" fmla="*/ 352 w 614"/>
                <a:gd name="T43" fmla="*/ 611 h 613"/>
                <a:gd name="T44" fmla="*/ 307 w 614"/>
                <a:gd name="T45" fmla="*/ 613 h 613"/>
                <a:gd name="T46" fmla="*/ 261 w 614"/>
                <a:gd name="T47" fmla="*/ 611 h 613"/>
                <a:gd name="T48" fmla="*/ 218 w 614"/>
                <a:gd name="T49" fmla="*/ 601 h 613"/>
                <a:gd name="T50" fmla="*/ 177 w 614"/>
                <a:gd name="T51" fmla="*/ 585 h 613"/>
                <a:gd name="T52" fmla="*/ 140 w 614"/>
                <a:gd name="T53" fmla="*/ 565 h 613"/>
                <a:gd name="T54" fmla="*/ 105 w 614"/>
                <a:gd name="T55" fmla="*/ 538 h 613"/>
                <a:gd name="T56" fmla="*/ 75 w 614"/>
                <a:gd name="T57" fmla="*/ 509 h 613"/>
                <a:gd name="T58" fmla="*/ 49 w 614"/>
                <a:gd name="T59" fmla="*/ 474 h 613"/>
                <a:gd name="T60" fmla="*/ 28 w 614"/>
                <a:gd name="T61" fmla="*/ 436 h 613"/>
                <a:gd name="T62" fmla="*/ 13 w 614"/>
                <a:gd name="T63" fmla="*/ 395 h 613"/>
                <a:gd name="T64" fmla="*/ 3 w 614"/>
                <a:gd name="T65" fmla="*/ 353 h 613"/>
                <a:gd name="T66" fmla="*/ 0 w 614"/>
                <a:gd name="T67" fmla="*/ 307 h 613"/>
                <a:gd name="T68" fmla="*/ 3 w 614"/>
                <a:gd name="T69" fmla="*/ 262 h 613"/>
                <a:gd name="T70" fmla="*/ 13 w 614"/>
                <a:gd name="T71" fmla="*/ 218 h 613"/>
                <a:gd name="T72" fmla="*/ 28 w 614"/>
                <a:gd name="T73" fmla="*/ 178 h 613"/>
                <a:gd name="T74" fmla="*/ 49 w 614"/>
                <a:gd name="T75" fmla="*/ 141 h 613"/>
                <a:gd name="T76" fmla="*/ 75 w 614"/>
                <a:gd name="T77" fmla="*/ 106 h 613"/>
                <a:gd name="T78" fmla="*/ 105 w 614"/>
                <a:gd name="T79" fmla="*/ 76 h 613"/>
                <a:gd name="T80" fmla="*/ 140 w 614"/>
                <a:gd name="T81" fmla="*/ 50 h 613"/>
                <a:gd name="T82" fmla="*/ 177 w 614"/>
                <a:gd name="T83" fmla="*/ 29 h 613"/>
                <a:gd name="T84" fmla="*/ 218 w 614"/>
                <a:gd name="T85" fmla="*/ 14 h 613"/>
                <a:gd name="T86" fmla="*/ 261 w 614"/>
                <a:gd name="T87" fmla="*/ 4 h 613"/>
                <a:gd name="T88" fmla="*/ 307 w 614"/>
                <a:gd name="T89"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4" h="613">
                  <a:moveTo>
                    <a:pt x="307" y="0"/>
                  </a:moveTo>
                  <a:lnTo>
                    <a:pt x="352" y="4"/>
                  </a:lnTo>
                  <a:lnTo>
                    <a:pt x="395" y="14"/>
                  </a:lnTo>
                  <a:lnTo>
                    <a:pt x="435" y="29"/>
                  </a:lnTo>
                  <a:lnTo>
                    <a:pt x="473" y="50"/>
                  </a:lnTo>
                  <a:lnTo>
                    <a:pt x="508" y="76"/>
                  </a:lnTo>
                  <a:lnTo>
                    <a:pt x="538" y="106"/>
                  </a:lnTo>
                  <a:lnTo>
                    <a:pt x="564" y="141"/>
                  </a:lnTo>
                  <a:lnTo>
                    <a:pt x="585" y="178"/>
                  </a:lnTo>
                  <a:lnTo>
                    <a:pt x="600" y="218"/>
                  </a:lnTo>
                  <a:lnTo>
                    <a:pt x="610" y="262"/>
                  </a:lnTo>
                  <a:lnTo>
                    <a:pt x="614" y="307"/>
                  </a:lnTo>
                  <a:lnTo>
                    <a:pt x="610" y="353"/>
                  </a:lnTo>
                  <a:lnTo>
                    <a:pt x="600" y="395"/>
                  </a:lnTo>
                  <a:lnTo>
                    <a:pt x="585" y="436"/>
                  </a:lnTo>
                  <a:lnTo>
                    <a:pt x="564" y="474"/>
                  </a:lnTo>
                  <a:lnTo>
                    <a:pt x="538" y="509"/>
                  </a:lnTo>
                  <a:lnTo>
                    <a:pt x="508" y="538"/>
                  </a:lnTo>
                  <a:lnTo>
                    <a:pt x="473" y="565"/>
                  </a:lnTo>
                  <a:lnTo>
                    <a:pt x="435" y="585"/>
                  </a:lnTo>
                  <a:lnTo>
                    <a:pt x="395" y="601"/>
                  </a:lnTo>
                  <a:lnTo>
                    <a:pt x="352" y="611"/>
                  </a:lnTo>
                  <a:lnTo>
                    <a:pt x="307" y="613"/>
                  </a:lnTo>
                  <a:lnTo>
                    <a:pt x="261" y="611"/>
                  </a:lnTo>
                  <a:lnTo>
                    <a:pt x="218" y="601"/>
                  </a:lnTo>
                  <a:lnTo>
                    <a:pt x="177" y="585"/>
                  </a:lnTo>
                  <a:lnTo>
                    <a:pt x="140" y="565"/>
                  </a:lnTo>
                  <a:lnTo>
                    <a:pt x="105" y="538"/>
                  </a:lnTo>
                  <a:lnTo>
                    <a:pt x="75" y="509"/>
                  </a:lnTo>
                  <a:lnTo>
                    <a:pt x="49" y="474"/>
                  </a:lnTo>
                  <a:lnTo>
                    <a:pt x="28" y="436"/>
                  </a:lnTo>
                  <a:lnTo>
                    <a:pt x="13" y="395"/>
                  </a:lnTo>
                  <a:lnTo>
                    <a:pt x="3" y="353"/>
                  </a:lnTo>
                  <a:lnTo>
                    <a:pt x="0" y="307"/>
                  </a:lnTo>
                  <a:lnTo>
                    <a:pt x="3" y="262"/>
                  </a:lnTo>
                  <a:lnTo>
                    <a:pt x="13" y="218"/>
                  </a:lnTo>
                  <a:lnTo>
                    <a:pt x="28" y="178"/>
                  </a:lnTo>
                  <a:lnTo>
                    <a:pt x="49" y="141"/>
                  </a:lnTo>
                  <a:lnTo>
                    <a:pt x="75" y="106"/>
                  </a:lnTo>
                  <a:lnTo>
                    <a:pt x="105" y="76"/>
                  </a:lnTo>
                  <a:lnTo>
                    <a:pt x="140" y="50"/>
                  </a:lnTo>
                  <a:lnTo>
                    <a:pt x="177" y="29"/>
                  </a:lnTo>
                  <a:lnTo>
                    <a:pt x="218" y="14"/>
                  </a:lnTo>
                  <a:lnTo>
                    <a:pt x="261" y="4"/>
                  </a:lnTo>
                  <a:lnTo>
                    <a:pt x="30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09" name="Freeform 552">
              <a:extLst>
                <a:ext uri="{FF2B5EF4-FFF2-40B4-BE49-F238E27FC236}">
                  <a16:creationId xmlns:a16="http://schemas.microsoft.com/office/drawing/2014/main" id="{04AAEEEA-A3A0-845E-35B2-29AEF7B32488}"/>
                </a:ext>
              </a:extLst>
            </p:cNvPr>
            <p:cNvSpPr>
              <a:spLocks noEditPoints="1"/>
            </p:cNvSpPr>
            <p:nvPr/>
          </p:nvSpPr>
          <p:spPr bwMode="auto">
            <a:xfrm>
              <a:off x="1845" y="2830"/>
              <a:ext cx="853" cy="881"/>
            </a:xfrm>
            <a:custGeom>
              <a:avLst/>
              <a:gdLst>
                <a:gd name="T0" fmla="*/ 743 w 1706"/>
                <a:gd name="T1" fmla="*/ 451 h 1763"/>
                <a:gd name="T2" fmla="*/ 599 w 1706"/>
                <a:gd name="T3" fmla="*/ 517 h 1763"/>
                <a:gd name="T4" fmla="*/ 488 w 1706"/>
                <a:gd name="T5" fmla="*/ 628 h 1763"/>
                <a:gd name="T6" fmla="*/ 422 w 1706"/>
                <a:gd name="T7" fmla="*/ 772 h 1763"/>
                <a:gd name="T8" fmla="*/ 412 w 1706"/>
                <a:gd name="T9" fmla="*/ 937 h 1763"/>
                <a:gd name="T10" fmla="*/ 460 w 1706"/>
                <a:gd name="T11" fmla="*/ 1090 h 1763"/>
                <a:gd name="T12" fmla="*/ 558 w 1706"/>
                <a:gd name="T13" fmla="*/ 1213 h 1763"/>
                <a:gd name="T14" fmla="*/ 692 w 1706"/>
                <a:gd name="T15" fmla="*/ 1296 h 1763"/>
                <a:gd name="T16" fmla="*/ 853 w 1706"/>
                <a:gd name="T17" fmla="*/ 1325 h 1763"/>
                <a:gd name="T18" fmla="*/ 1012 w 1706"/>
                <a:gd name="T19" fmla="*/ 1296 h 1763"/>
                <a:gd name="T20" fmla="*/ 1147 w 1706"/>
                <a:gd name="T21" fmla="*/ 1213 h 1763"/>
                <a:gd name="T22" fmla="*/ 1244 w 1706"/>
                <a:gd name="T23" fmla="*/ 1090 h 1763"/>
                <a:gd name="T24" fmla="*/ 1293 w 1706"/>
                <a:gd name="T25" fmla="*/ 937 h 1763"/>
                <a:gd name="T26" fmla="*/ 1283 w 1706"/>
                <a:gd name="T27" fmla="*/ 772 h 1763"/>
                <a:gd name="T28" fmla="*/ 1217 w 1706"/>
                <a:gd name="T29" fmla="*/ 628 h 1763"/>
                <a:gd name="T30" fmla="*/ 1106 w 1706"/>
                <a:gd name="T31" fmla="*/ 517 h 1763"/>
                <a:gd name="T32" fmla="*/ 961 w 1706"/>
                <a:gd name="T33" fmla="*/ 451 h 1763"/>
                <a:gd name="T34" fmla="*/ 706 w 1706"/>
                <a:gd name="T35" fmla="*/ 0 h 1763"/>
                <a:gd name="T36" fmla="*/ 1051 w 1706"/>
                <a:gd name="T37" fmla="*/ 12 h 1763"/>
                <a:gd name="T38" fmla="*/ 1107 w 1706"/>
                <a:gd name="T39" fmla="*/ 67 h 1763"/>
                <a:gd name="T40" fmla="*/ 1120 w 1706"/>
                <a:gd name="T41" fmla="*/ 244 h 1763"/>
                <a:gd name="T42" fmla="*/ 1268 w 1706"/>
                <a:gd name="T43" fmla="*/ 334 h 1763"/>
                <a:gd name="T44" fmla="*/ 1418 w 1706"/>
                <a:gd name="T45" fmla="*/ 255 h 1763"/>
                <a:gd name="T46" fmla="*/ 1486 w 1706"/>
                <a:gd name="T47" fmla="*/ 264 h 1763"/>
                <a:gd name="T48" fmla="*/ 1542 w 1706"/>
                <a:gd name="T49" fmla="*/ 314 h 1763"/>
                <a:gd name="T50" fmla="*/ 1704 w 1706"/>
                <a:gd name="T51" fmla="*/ 612 h 1763"/>
                <a:gd name="T52" fmla="*/ 1693 w 1706"/>
                <a:gd name="T53" fmla="*/ 680 h 1763"/>
                <a:gd name="T54" fmla="*/ 1644 w 1706"/>
                <a:gd name="T55" fmla="*/ 731 h 1763"/>
                <a:gd name="T56" fmla="*/ 1543 w 1706"/>
                <a:gd name="T57" fmla="*/ 881 h 1763"/>
                <a:gd name="T58" fmla="*/ 1644 w 1706"/>
                <a:gd name="T59" fmla="*/ 1030 h 1763"/>
                <a:gd name="T60" fmla="*/ 1697 w 1706"/>
                <a:gd name="T61" fmla="*/ 1091 h 1763"/>
                <a:gd name="T62" fmla="*/ 1701 w 1706"/>
                <a:gd name="T63" fmla="*/ 1170 h 1763"/>
                <a:gd name="T64" fmla="*/ 1529 w 1706"/>
                <a:gd name="T65" fmla="*/ 1468 h 1763"/>
                <a:gd name="T66" fmla="*/ 1470 w 1706"/>
                <a:gd name="T67" fmla="*/ 1505 h 1763"/>
                <a:gd name="T68" fmla="*/ 1398 w 1706"/>
                <a:gd name="T69" fmla="*/ 1501 h 1763"/>
                <a:gd name="T70" fmla="*/ 1222 w 1706"/>
                <a:gd name="T71" fmla="*/ 1463 h 1763"/>
                <a:gd name="T72" fmla="*/ 1120 w 1706"/>
                <a:gd name="T73" fmla="*/ 1642 h 1763"/>
                <a:gd name="T74" fmla="*/ 1092 w 1706"/>
                <a:gd name="T75" fmla="*/ 1718 h 1763"/>
                <a:gd name="T76" fmla="*/ 1026 w 1706"/>
                <a:gd name="T77" fmla="*/ 1759 h 1763"/>
                <a:gd name="T78" fmla="*/ 678 w 1706"/>
                <a:gd name="T79" fmla="*/ 1759 h 1763"/>
                <a:gd name="T80" fmla="*/ 612 w 1706"/>
                <a:gd name="T81" fmla="*/ 1718 h 1763"/>
                <a:gd name="T82" fmla="*/ 586 w 1706"/>
                <a:gd name="T83" fmla="*/ 1642 h 1763"/>
                <a:gd name="T84" fmla="*/ 484 w 1706"/>
                <a:gd name="T85" fmla="*/ 1463 h 1763"/>
                <a:gd name="T86" fmla="*/ 338 w 1706"/>
                <a:gd name="T87" fmla="*/ 1455 h 1763"/>
                <a:gd name="T88" fmla="*/ 361 w 1706"/>
                <a:gd name="T89" fmla="*/ 1377 h 1763"/>
                <a:gd name="T90" fmla="*/ 396 w 1706"/>
                <a:gd name="T91" fmla="*/ 1263 h 1763"/>
                <a:gd name="T92" fmla="*/ 378 w 1706"/>
                <a:gd name="T93" fmla="*/ 1125 h 1763"/>
                <a:gd name="T94" fmla="*/ 221 w 1706"/>
                <a:gd name="T95" fmla="*/ 851 h 1763"/>
                <a:gd name="T96" fmla="*/ 170 w 1706"/>
                <a:gd name="T97" fmla="*/ 795 h 1763"/>
                <a:gd name="T98" fmla="*/ 60 w 1706"/>
                <a:gd name="T99" fmla="*/ 731 h 1763"/>
                <a:gd name="T100" fmla="*/ 8 w 1706"/>
                <a:gd name="T101" fmla="*/ 671 h 1763"/>
                <a:gd name="T102" fmla="*/ 4 w 1706"/>
                <a:gd name="T103" fmla="*/ 593 h 1763"/>
                <a:gd name="T104" fmla="*/ 176 w 1706"/>
                <a:gd name="T105" fmla="*/ 295 h 1763"/>
                <a:gd name="T106" fmla="*/ 235 w 1706"/>
                <a:gd name="T107" fmla="*/ 258 h 1763"/>
                <a:gd name="T108" fmla="*/ 307 w 1706"/>
                <a:gd name="T109" fmla="*/ 262 h 1763"/>
                <a:gd name="T110" fmla="*/ 484 w 1706"/>
                <a:gd name="T111" fmla="*/ 300 h 1763"/>
                <a:gd name="T112" fmla="*/ 586 w 1706"/>
                <a:gd name="T113" fmla="*/ 121 h 1763"/>
                <a:gd name="T114" fmla="*/ 612 w 1706"/>
                <a:gd name="T115" fmla="*/ 45 h 1763"/>
                <a:gd name="T116" fmla="*/ 678 w 1706"/>
                <a:gd name="T117" fmla="*/ 4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6" h="1763">
                  <a:moveTo>
                    <a:pt x="853" y="437"/>
                  </a:moveTo>
                  <a:lnTo>
                    <a:pt x="797" y="441"/>
                  </a:lnTo>
                  <a:lnTo>
                    <a:pt x="743" y="451"/>
                  </a:lnTo>
                  <a:lnTo>
                    <a:pt x="692" y="467"/>
                  </a:lnTo>
                  <a:lnTo>
                    <a:pt x="644" y="490"/>
                  </a:lnTo>
                  <a:lnTo>
                    <a:pt x="599" y="517"/>
                  </a:lnTo>
                  <a:lnTo>
                    <a:pt x="558" y="549"/>
                  </a:lnTo>
                  <a:lnTo>
                    <a:pt x="520" y="587"/>
                  </a:lnTo>
                  <a:lnTo>
                    <a:pt x="488" y="628"/>
                  </a:lnTo>
                  <a:lnTo>
                    <a:pt x="460" y="673"/>
                  </a:lnTo>
                  <a:lnTo>
                    <a:pt x="438" y="721"/>
                  </a:lnTo>
                  <a:lnTo>
                    <a:pt x="422" y="772"/>
                  </a:lnTo>
                  <a:lnTo>
                    <a:pt x="412" y="826"/>
                  </a:lnTo>
                  <a:lnTo>
                    <a:pt x="408" y="881"/>
                  </a:lnTo>
                  <a:lnTo>
                    <a:pt x="412" y="937"/>
                  </a:lnTo>
                  <a:lnTo>
                    <a:pt x="422" y="990"/>
                  </a:lnTo>
                  <a:lnTo>
                    <a:pt x="438" y="1041"/>
                  </a:lnTo>
                  <a:lnTo>
                    <a:pt x="460" y="1090"/>
                  </a:lnTo>
                  <a:lnTo>
                    <a:pt x="488" y="1135"/>
                  </a:lnTo>
                  <a:lnTo>
                    <a:pt x="520" y="1176"/>
                  </a:lnTo>
                  <a:lnTo>
                    <a:pt x="558" y="1213"/>
                  </a:lnTo>
                  <a:lnTo>
                    <a:pt x="599" y="1246"/>
                  </a:lnTo>
                  <a:lnTo>
                    <a:pt x="644" y="1273"/>
                  </a:lnTo>
                  <a:lnTo>
                    <a:pt x="692" y="1296"/>
                  </a:lnTo>
                  <a:lnTo>
                    <a:pt x="743" y="1312"/>
                  </a:lnTo>
                  <a:lnTo>
                    <a:pt x="797" y="1322"/>
                  </a:lnTo>
                  <a:lnTo>
                    <a:pt x="853" y="1325"/>
                  </a:lnTo>
                  <a:lnTo>
                    <a:pt x="908" y="1322"/>
                  </a:lnTo>
                  <a:lnTo>
                    <a:pt x="961" y="1312"/>
                  </a:lnTo>
                  <a:lnTo>
                    <a:pt x="1012" y="1296"/>
                  </a:lnTo>
                  <a:lnTo>
                    <a:pt x="1061" y="1273"/>
                  </a:lnTo>
                  <a:lnTo>
                    <a:pt x="1106" y="1246"/>
                  </a:lnTo>
                  <a:lnTo>
                    <a:pt x="1147" y="1213"/>
                  </a:lnTo>
                  <a:lnTo>
                    <a:pt x="1184" y="1176"/>
                  </a:lnTo>
                  <a:lnTo>
                    <a:pt x="1217" y="1135"/>
                  </a:lnTo>
                  <a:lnTo>
                    <a:pt x="1244" y="1090"/>
                  </a:lnTo>
                  <a:lnTo>
                    <a:pt x="1267" y="1041"/>
                  </a:lnTo>
                  <a:lnTo>
                    <a:pt x="1283" y="990"/>
                  </a:lnTo>
                  <a:lnTo>
                    <a:pt x="1293" y="937"/>
                  </a:lnTo>
                  <a:lnTo>
                    <a:pt x="1297" y="881"/>
                  </a:lnTo>
                  <a:lnTo>
                    <a:pt x="1293" y="826"/>
                  </a:lnTo>
                  <a:lnTo>
                    <a:pt x="1283" y="772"/>
                  </a:lnTo>
                  <a:lnTo>
                    <a:pt x="1267" y="721"/>
                  </a:lnTo>
                  <a:lnTo>
                    <a:pt x="1244" y="673"/>
                  </a:lnTo>
                  <a:lnTo>
                    <a:pt x="1217" y="628"/>
                  </a:lnTo>
                  <a:lnTo>
                    <a:pt x="1184" y="587"/>
                  </a:lnTo>
                  <a:lnTo>
                    <a:pt x="1147" y="549"/>
                  </a:lnTo>
                  <a:lnTo>
                    <a:pt x="1106" y="517"/>
                  </a:lnTo>
                  <a:lnTo>
                    <a:pt x="1061" y="490"/>
                  </a:lnTo>
                  <a:lnTo>
                    <a:pt x="1012" y="467"/>
                  </a:lnTo>
                  <a:lnTo>
                    <a:pt x="961" y="451"/>
                  </a:lnTo>
                  <a:lnTo>
                    <a:pt x="908" y="441"/>
                  </a:lnTo>
                  <a:lnTo>
                    <a:pt x="853" y="437"/>
                  </a:lnTo>
                  <a:close/>
                  <a:moveTo>
                    <a:pt x="706" y="0"/>
                  </a:moveTo>
                  <a:lnTo>
                    <a:pt x="999" y="0"/>
                  </a:lnTo>
                  <a:lnTo>
                    <a:pt x="1026" y="4"/>
                  </a:lnTo>
                  <a:lnTo>
                    <a:pt x="1051" y="12"/>
                  </a:lnTo>
                  <a:lnTo>
                    <a:pt x="1074" y="26"/>
                  </a:lnTo>
                  <a:lnTo>
                    <a:pt x="1092" y="45"/>
                  </a:lnTo>
                  <a:lnTo>
                    <a:pt x="1107" y="67"/>
                  </a:lnTo>
                  <a:lnTo>
                    <a:pt x="1116" y="92"/>
                  </a:lnTo>
                  <a:lnTo>
                    <a:pt x="1120" y="121"/>
                  </a:lnTo>
                  <a:lnTo>
                    <a:pt x="1120" y="244"/>
                  </a:lnTo>
                  <a:lnTo>
                    <a:pt x="1172" y="269"/>
                  </a:lnTo>
                  <a:lnTo>
                    <a:pt x="1221" y="300"/>
                  </a:lnTo>
                  <a:lnTo>
                    <a:pt x="1268" y="334"/>
                  </a:lnTo>
                  <a:lnTo>
                    <a:pt x="1379" y="270"/>
                  </a:lnTo>
                  <a:lnTo>
                    <a:pt x="1398" y="260"/>
                  </a:lnTo>
                  <a:lnTo>
                    <a:pt x="1418" y="255"/>
                  </a:lnTo>
                  <a:lnTo>
                    <a:pt x="1439" y="254"/>
                  </a:lnTo>
                  <a:lnTo>
                    <a:pt x="1464" y="257"/>
                  </a:lnTo>
                  <a:lnTo>
                    <a:pt x="1486" y="264"/>
                  </a:lnTo>
                  <a:lnTo>
                    <a:pt x="1509" y="276"/>
                  </a:lnTo>
                  <a:lnTo>
                    <a:pt x="1527" y="293"/>
                  </a:lnTo>
                  <a:lnTo>
                    <a:pt x="1542" y="314"/>
                  </a:lnTo>
                  <a:lnTo>
                    <a:pt x="1689" y="567"/>
                  </a:lnTo>
                  <a:lnTo>
                    <a:pt x="1699" y="589"/>
                  </a:lnTo>
                  <a:lnTo>
                    <a:pt x="1704" y="612"/>
                  </a:lnTo>
                  <a:lnTo>
                    <a:pt x="1706" y="635"/>
                  </a:lnTo>
                  <a:lnTo>
                    <a:pt x="1701" y="659"/>
                  </a:lnTo>
                  <a:lnTo>
                    <a:pt x="1693" y="680"/>
                  </a:lnTo>
                  <a:lnTo>
                    <a:pt x="1681" y="700"/>
                  </a:lnTo>
                  <a:lnTo>
                    <a:pt x="1664" y="718"/>
                  </a:lnTo>
                  <a:lnTo>
                    <a:pt x="1644" y="731"/>
                  </a:lnTo>
                  <a:lnTo>
                    <a:pt x="1535" y="795"/>
                  </a:lnTo>
                  <a:lnTo>
                    <a:pt x="1540" y="838"/>
                  </a:lnTo>
                  <a:lnTo>
                    <a:pt x="1543" y="881"/>
                  </a:lnTo>
                  <a:lnTo>
                    <a:pt x="1540" y="924"/>
                  </a:lnTo>
                  <a:lnTo>
                    <a:pt x="1535" y="967"/>
                  </a:lnTo>
                  <a:lnTo>
                    <a:pt x="1644" y="1030"/>
                  </a:lnTo>
                  <a:lnTo>
                    <a:pt x="1667" y="1048"/>
                  </a:lnTo>
                  <a:lnTo>
                    <a:pt x="1684" y="1068"/>
                  </a:lnTo>
                  <a:lnTo>
                    <a:pt x="1697" y="1091"/>
                  </a:lnTo>
                  <a:lnTo>
                    <a:pt x="1704" y="1117"/>
                  </a:lnTo>
                  <a:lnTo>
                    <a:pt x="1706" y="1144"/>
                  </a:lnTo>
                  <a:lnTo>
                    <a:pt x="1701" y="1170"/>
                  </a:lnTo>
                  <a:lnTo>
                    <a:pt x="1689" y="1195"/>
                  </a:lnTo>
                  <a:lnTo>
                    <a:pt x="1542" y="1449"/>
                  </a:lnTo>
                  <a:lnTo>
                    <a:pt x="1529" y="1468"/>
                  </a:lnTo>
                  <a:lnTo>
                    <a:pt x="1512" y="1484"/>
                  </a:lnTo>
                  <a:lnTo>
                    <a:pt x="1492" y="1496"/>
                  </a:lnTo>
                  <a:lnTo>
                    <a:pt x="1470" y="1505"/>
                  </a:lnTo>
                  <a:lnTo>
                    <a:pt x="1439" y="1509"/>
                  </a:lnTo>
                  <a:lnTo>
                    <a:pt x="1418" y="1507"/>
                  </a:lnTo>
                  <a:lnTo>
                    <a:pt x="1398" y="1501"/>
                  </a:lnTo>
                  <a:lnTo>
                    <a:pt x="1379" y="1492"/>
                  </a:lnTo>
                  <a:lnTo>
                    <a:pt x="1268" y="1429"/>
                  </a:lnTo>
                  <a:lnTo>
                    <a:pt x="1222" y="1463"/>
                  </a:lnTo>
                  <a:lnTo>
                    <a:pt x="1172" y="1492"/>
                  </a:lnTo>
                  <a:lnTo>
                    <a:pt x="1120" y="1519"/>
                  </a:lnTo>
                  <a:lnTo>
                    <a:pt x="1120" y="1642"/>
                  </a:lnTo>
                  <a:lnTo>
                    <a:pt x="1116" y="1669"/>
                  </a:lnTo>
                  <a:lnTo>
                    <a:pt x="1107" y="1696"/>
                  </a:lnTo>
                  <a:lnTo>
                    <a:pt x="1092" y="1718"/>
                  </a:lnTo>
                  <a:lnTo>
                    <a:pt x="1074" y="1737"/>
                  </a:lnTo>
                  <a:lnTo>
                    <a:pt x="1051" y="1750"/>
                  </a:lnTo>
                  <a:lnTo>
                    <a:pt x="1026" y="1759"/>
                  </a:lnTo>
                  <a:lnTo>
                    <a:pt x="999" y="1763"/>
                  </a:lnTo>
                  <a:lnTo>
                    <a:pt x="706" y="1763"/>
                  </a:lnTo>
                  <a:lnTo>
                    <a:pt x="678" y="1759"/>
                  </a:lnTo>
                  <a:lnTo>
                    <a:pt x="654" y="1750"/>
                  </a:lnTo>
                  <a:lnTo>
                    <a:pt x="631" y="1737"/>
                  </a:lnTo>
                  <a:lnTo>
                    <a:pt x="612" y="1718"/>
                  </a:lnTo>
                  <a:lnTo>
                    <a:pt x="597" y="1696"/>
                  </a:lnTo>
                  <a:lnTo>
                    <a:pt x="589" y="1669"/>
                  </a:lnTo>
                  <a:lnTo>
                    <a:pt x="586" y="1642"/>
                  </a:lnTo>
                  <a:lnTo>
                    <a:pt x="586" y="1519"/>
                  </a:lnTo>
                  <a:lnTo>
                    <a:pt x="533" y="1492"/>
                  </a:lnTo>
                  <a:lnTo>
                    <a:pt x="484" y="1463"/>
                  </a:lnTo>
                  <a:lnTo>
                    <a:pt x="437" y="1429"/>
                  </a:lnTo>
                  <a:lnTo>
                    <a:pt x="352" y="1477"/>
                  </a:lnTo>
                  <a:lnTo>
                    <a:pt x="338" y="1455"/>
                  </a:lnTo>
                  <a:lnTo>
                    <a:pt x="321" y="1434"/>
                  </a:lnTo>
                  <a:lnTo>
                    <a:pt x="343" y="1406"/>
                  </a:lnTo>
                  <a:lnTo>
                    <a:pt x="361" y="1377"/>
                  </a:lnTo>
                  <a:lnTo>
                    <a:pt x="376" y="1345"/>
                  </a:lnTo>
                  <a:lnTo>
                    <a:pt x="387" y="1311"/>
                  </a:lnTo>
                  <a:lnTo>
                    <a:pt x="396" y="1263"/>
                  </a:lnTo>
                  <a:lnTo>
                    <a:pt x="397" y="1217"/>
                  </a:lnTo>
                  <a:lnTo>
                    <a:pt x="392" y="1170"/>
                  </a:lnTo>
                  <a:lnTo>
                    <a:pt x="378" y="1125"/>
                  </a:lnTo>
                  <a:lnTo>
                    <a:pt x="358" y="1083"/>
                  </a:lnTo>
                  <a:lnTo>
                    <a:pt x="241" y="881"/>
                  </a:lnTo>
                  <a:lnTo>
                    <a:pt x="221" y="851"/>
                  </a:lnTo>
                  <a:lnTo>
                    <a:pt x="196" y="825"/>
                  </a:lnTo>
                  <a:lnTo>
                    <a:pt x="170" y="800"/>
                  </a:lnTo>
                  <a:lnTo>
                    <a:pt x="170" y="795"/>
                  </a:lnTo>
                  <a:lnTo>
                    <a:pt x="141" y="779"/>
                  </a:lnTo>
                  <a:lnTo>
                    <a:pt x="118" y="765"/>
                  </a:lnTo>
                  <a:lnTo>
                    <a:pt x="60" y="731"/>
                  </a:lnTo>
                  <a:lnTo>
                    <a:pt x="38" y="715"/>
                  </a:lnTo>
                  <a:lnTo>
                    <a:pt x="20" y="695"/>
                  </a:lnTo>
                  <a:lnTo>
                    <a:pt x="8" y="671"/>
                  </a:lnTo>
                  <a:lnTo>
                    <a:pt x="0" y="645"/>
                  </a:lnTo>
                  <a:lnTo>
                    <a:pt x="0" y="619"/>
                  </a:lnTo>
                  <a:lnTo>
                    <a:pt x="4" y="593"/>
                  </a:lnTo>
                  <a:lnTo>
                    <a:pt x="15" y="567"/>
                  </a:lnTo>
                  <a:lnTo>
                    <a:pt x="162" y="314"/>
                  </a:lnTo>
                  <a:lnTo>
                    <a:pt x="176" y="295"/>
                  </a:lnTo>
                  <a:lnTo>
                    <a:pt x="192" y="279"/>
                  </a:lnTo>
                  <a:lnTo>
                    <a:pt x="212" y="267"/>
                  </a:lnTo>
                  <a:lnTo>
                    <a:pt x="235" y="258"/>
                  </a:lnTo>
                  <a:lnTo>
                    <a:pt x="266" y="254"/>
                  </a:lnTo>
                  <a:lnTo>
                    <a:pt x="287" y="255"/>
                  </a:lnTo>
                  <a:lnTo>
                    <a:pt x="307" y="262"/>
                  </a:lnTo>
                  <a:lnTo>
                    <a:pt x="327" y="270"/>
                  </a:lnTo>
                  <a:lnTo>
                    <a:pt x="437" y="334"/>
                  </a:lnTo>
                  <a:lnTo>
                    <a:pt x="484" y="300"/>
                  </a:lnTo>
                  <a:lnTo>
                    <a:pt x="533" y="269"/>
                  </a:lnTo>
                  <a:lnTo>
                    <a:pt x="586" y="244"/>
                  </a:lnTo>
                  <a:lnTo>
                    <a:pt x="586" y="121"/>
                  </a:lnTo>
                  <a:lnTo>
                    <a:pt x="589" y="92"/>
                  </a:lnTo>
                  <a:lnTo>
                    <a:pt x="597" y="67"/>
                  </a:lnTo>
                  <a:lnTo>
                    <a:pt x="612" y="45"/>
                  </a:lnTo>
                  <a:lnTo>
                    <a:pt x="631" y="26"/>
                  </a:lnTo>
                  <a:lnTo>
                    <a:pt x="654" y="12"/>
                  </a:lnTo>
                  <a:lnTo>
                    <a:pt x="678" y="4"/>
                  </a:lnTo>
                  <a:lnTo>
                    <a:pt x="70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0" name="Freeform 553">
              <a:extLst>
                <a:ext uri="{FF2B5EF4-FFF2-40B4-BE49-F238E27FC236}">
                  <a16:creationId xmlns:a16="http://schemas.microsoft.com/office/drawing/2014/main" id="{16EDDE03-DEC9-DDB3-5227-3699DCF0C9B8}"/>
                </a:ext>
              </a:extLst>
            </p:cNvPr>
            <p:cNvSpPr>
              <a:spLocks noEditPoints="1"/>
            </p:cNvSpPr>
            <p:nvPr/>
          </p:nvSpPr>
          <p:spPr bwMode="auto">
            <a:xfrm>
              <a:off x="1264" y="3197"/>
              <a:ext cx="677" cy="700"/>
            </a:xfrm>
            <a:custGeom>
              <a:avLst/>
              <a:gdLst>
                <a:gd name="T0" fmla="*/ 594 w 1354"/>
                <a:gd name="T1" fmla="*/ 448 h 1399"/>
                <a:gd name="T2" fmla="*/ 492 w 1354"/>
                <a:gd name="T3" fmla="*/ 513 h 1399"/>
                <a:gd name="T4" fmla="*/ 427 w 1354"/>
                <a:gd name="T5" fmla="*/ 615 h 1399"/>
                <a:gd name="T6" fmla="*/ 417 w 1354"/>
                <a:gd name="T7" fmla="*/ 741 h 1399"/>
                <a:gd name="T8" fmla="*/ 464 w 1354"/>
                <a:gd name="T9" fmla="*/ 855 h 1399"/>
                <a:gd name="T10" fmla="*/ 556 w 1354"/>
                <a:gd name="T11" fmla="*/ 933 h 1399"/>
                <a:gd name="T12" fmla="*/ 677 w 1354"/>
                <a:gd name="T13" fmla="*/ 963 h 1399"/>
                <a:gd name="T14" fmla="*/ 798 w 1354"/>
                <a:gd name="T15" fmla="*/ 933 h 1399"/>
                <a:gd name="T16" fmla="*/ 890 w 1354"/>
                <a:gd name="T17" fmla="*/ 855 h 1399"/>
                <a:gd name="T18" fmla="*/ 938 w 1354"/>
                <a:gd name="T19" fmla="*/ 741 h 1399"/>
                <a:gd name="T20" fmla="*/ 928 w 1354"/>
                <a:gd name="T21" fmla="*/ 615 h 1399"/>
                <a:gd name="T22" fmla="*/ 864 w 1354"/>
                <a:gd name="T23" fmla="*/ 513 h 1399"/>
                <a:gd name="T24" fmla="*/ 761 w 1354"/>
                <a:gd name="T25" fmla="*/ 448 h 1399"/>
                <a:gd name="T26" fmla="*/ 561 w 1354"/>
                <a:gd name="T27" fmla="*/ 0 h 1399"/>
                <a:gd name="T28" fmla="*/ 842 w 1354"/>
                <a:gd name="T29" fmla="*/ 12 h 1399"/>
                <a:gd name="T30" fmla="*/ 885 w 1354"/>
                <a:gd name="T31" fmla="*/ 70 h 1399"/>
                <a:gd name="T32" fmla="*/ 930 w 1354"/>
                <a:gd name="T33" fmla="*/ 214 h 1399"/>
                <a:gd name="T34" fmla="*/ 1095 w 1354"/>
                <a:gd name="T35" fmla="*/ 214 h 1399"/>
                <a:gd name="T36" fmla="*/ 1162 w 1354"/>
                <a:gd name="T37" fmla="*/ 203 h 1399"/>
                <a:gd name="T38" fmla="*/ 1213 w 1354"/>
                <a:gd name="T39" fmla="*/ 232 h 1399"/>
                <a:gd name="T40" fmla="*/ 1352 w 1354"/>
                <a:gd name="T41" fmla="*/ 473 h 1399"/>
                <a:gd name="T42" fmla="*/ 1342 w 1354"/>
                <a:gd name="T43" fmla="*/ 546 h 1399"/>
                <a:gd name="T44" fmla="*/ 1218 w 1354"/>
                <a:gd name="T45" fmla="*/ 630 h 1399"/>
                <a:gd name="T46" fmla="*/ 1223 w 1354"/>
                <a:gd name="T47" fmla="*/ 734 h 1399"/>
                <a:gd name="T48" fmla="*/ 1324 w 1354"/>
                <a:gd name="T49" fmla="*/ 831 h 1399"/>
                <a:gd name="T50" fmla="*/ 1353 w 1354"/>
                <a:gd name="T51" fmla="*/ 886 h 1399"/>
                <a:gd name="T52" fmla="*/ 1342 w 1354"/>
                <a:gd name="T53" fmla="*/ 948 h 1399"/>
                <a:gd name="T54" fmla="*/ 1191 w 1354"/>
                <a:gd name="T55" fmla="*/ 1185 h 1399"/>
                <a:gd name="T56" fmla="*/ 1119 w 1354"/>
                <a:gd name="T57" fmla="*/ 1193 h 1399"/>
                <a:gd name="T58" fmla="*/ 970 w 1354"/>
                <a:gd name="T59" fmla="*/ 1161 h 1399"/>
                <a:gd name="T60" fmla="*/ 889 w 1354"/>
                <a:gd name="T61" fmla="*/ 1303 h 1399"/>
                <a:gd name="T62" fmla="*/ 861 w 1354"/>
                <a:gd name="T63" fmla="*/ 1370 h 1399"/>
                <a:gd name="T64" fmla="*/ 793 w 1354"/>
                <a:gd name="T65" fmla="*/ 1399 h 1399"/>
                <a:gd name="T66" fmla="*/ 513 w 1354"/>
                <a:gd name="T67" fmla="*/ 1385 h 1399"/>
                <a:gd name="T68" fmla="*/ 469 w 1354"/>
                <a:gd name="T69" fmla="*/ 1328 h 1399"/>
                <a:gd name="T70" fmla="*/ 424 w 1354"/>
                <a:gd name="T71" fmla="*/ 1185 h 1399"/>
                <a:gd name="T72" fmla="*/ 260 w 1354"/>
                <a:gd name="T73" fmla="*/ 1185 h 1399"/>
                <a:gd name="T74" fmla="*/ 187 w 1354"/>
                <a:gd name="T75" fmla="*/ 1193 h 1399"/>
                <a:gd name="T76" fmla="*/ 129 w 1354"/>
                <a:gd name="T77" fmla="*/ 1150 h 1399"/>
                <a:gd name="T78" fmla="*/ 0 w 1354"/>
                <a:gd name="T79" fmla="*/ 907 h 1399"/>
                <a:gd name="T80" fmla="*/ 17 w 1354"/>
                <a:gd name="T81" fmla="*/ 847 h 1399"/>
                <a:gd name="T82" fmla="*/ 136 w 1354"/>
                <a:gd name="T83" fmla="*/ 767 h 1399"/>
                <a:gd name="T84" fmla="*/ 131 w 1354"/>
                <a:gd name="T85" fmla="*/ 665 h 1399"/>
                <a:gd name="T86" fmla="*/ 30 w 1354"/>
                <a:gd name="T87" fmla="*/ 567 h 1399"/>
                <a:gd name="T88" fmla="*/ 2 w 1354"/>
                <a:gd name="T89" fmla="*/ 512 h 1399"/>
                <a:gd name="T90" fmla="*/ 13 w 1354"/>
                <a:gd name="T91" fmla="*/ 450 h 1399"/>
                <a:gd name="T92" fmla="*/ 164 w 1354"/>
                <a:gd name="T93" fmla="*/ 214 h 1399"/>
                <a:gd name="T94" fmla="*/ 237 w 1354"/>
                <a:gd name="T95" fmla="*/ 204 h 1399"/>
                <a:gd name="T96" fmla="*/ 384 w 1354"/>
                <a:gd name="T97" fmla="*/ 238 h 1399"/>
                <a:gd name="T98" fmla="*/ 465 w 1354"/>
                <a:gd name="T99" fmla="*/ 95 h 1399"/>
                <a:gd name="T100" fmla="*/ 494 w 1354"/>
                <a:gd name="T101" fmla="*/ 27 h 1399"/>
                <a:gd name="T102" fmla="*/ 561 w 1354"/>
                <a:gd name="T103" fmla="*/ 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4" h="1399">
                  <a:moveTo>
                    <a:pt x="677" y="436"/>
                  </a:moveTo>
                  <a:lnTo>
                    <a:pt x="635" y="438"/>
                  </a:lnTo>
                  <a:lnTo>
                    <a:pt x="594" y="448"/>
                  </a:lnTo>
                  <a:lnTo>
                    <a:pt x="556" y="465"/>
                  </a:lnTo>
                  <a:lnTo>
                    <a:pt x="521" y="487"/>
                  </a:lnTo>
                  <a:lnTo>
                    <a:pt x="492" y="513"/>
                  </a:lnTo>
                  <a:lnTo>
                    <a:pt x="464" y="543"/>
                  </a:lnTo>
                  <a:lnTo>
                    <a:pt x="443" y="578"/>
                  </a:lnTo>
                  <a:lnTo>
                    <a:pt x="427" y="615"/>
                  </a:lnTo>
                  <a:lnTo>
                    <a:pt x="417" y="657"/>
                  </a:lnTo>
                  <a:lnTo>
                    <a:pt x="414" y="699"/>
                  </a:lnTo>
                  <a:lnTo>
                    <a:pt x="417" y="741"/>
                  </a:lnTo>
                  <a:lnTo>
                    <a:pt x="427" y="782"/>
                  </a:lnTo>
                  <a:lnTo>
                    <a:pt x="443" y="820"/>
                  </a:lnTo>
                  <a:lnTo>
                    <a:pt x="464" y="855"/>
                  </a:lnTo>
                  <a:lnTo>
                    <a:pt x="492" y="886"/>
                  </a:lnTo>
                  <a:lnTo>
                    <a:pt x="521" y="912"/>
                  </a:lnTo>
                  <a:lnTo>
                    <a:pt x="556" y="933"/>
                  </a:lnTo>
                  <a:lnTo>
                    <a:pt x="594" y="949"/>
                  </a:lnTo>
                  <a:lnTo>
                    <a:pt x="635" y="959"/>
                  </a:lnTo>
                  <a:lnTo>
                    <a:pt x="677" y="963"/>
                  </a:lnTo>
                  <a:lnTo>
                    <a:pt x="720" y="959"/>
                  </a:lnTo>
                  <a:lnTo>
                    <a:pt x="761" y="949"/>
                  </a:lnTo>
                  <a:lnTo>
                    <a:pt x="798" y="933"/>
                  </a:lnTo>
                  <a:lnTo>
                    <a:pt x="833" y="912"/>
                  </a:lnTo>
                  <a:lnTo>
                    <a:pt x="864" y="886"/>
                  </a:lnTo>
                  <a:lnTo>
                    <a:pt x="890" y="855"/>
                  </a:lnTo>
                  <a:lnTo>
                    <a:pt x="912" y="820"/>
                  </a:lnTo>
                  <a:lnTo>
                    <a:pt x="928" y="782"/>
                  </a:lnTo>
                  <a:lnTo>
                    <a:pt x="938" y="741"/>
                  </a:lnTo>
                  <a:lnTo>
                    <a:pt x="942" y="699"/>
                  </a:lnTo>
                  <a:lnTo>
                    <a:pt x="938" y="657"/>
                  </a:lnTo>
                  <a:lnTo>
                    <a:pt x="928" y="615"/>
                  </a:lnTo>
                  <a:lnTo>
                    <a:pt x="912" y="578"/>
                  </a:lnTo>
                  <a:lnTo>
                    <a:pt x="890" y="543"/>
                  </a:lnTo>
                  <a:lnTo>
                    <a:pt x="864" y="513"/>
                  </a:lnTo>
                  <a:lnTo>
                    <a:pt x="833" y="487"/>
                  </a:lnTo>
                  <a:lnTo>
                    <a:pt x="798" y="465"/>
                  </a:lnTo>
                  <a:lnTo>
                    <a:pt x="761" y="448"/>
                  </a:lnTo>
                  <a:lnTo>
                    <a:pt x="720" y="438"/>
                  </a:lnTo>
                  <a:lnTo>
                    <a:pt x="677" y="436"/>
                  </a:lnTo>
                  <a:close/>
                  <a:moveTo>
                    <a:pt x="561" y="0"/>
                  </a:moveTo>
                  <a:lnTo>
                    <a:pt x="793" y="0"/>
                  </a:lnTo>
                  <a:lnTo>
                    <a:pt x="818" y="2"/>
                  </a:lnTo>
                  <a:lnTo>
                    <a:pt x="842" y="12"/>
                  </a:lnTo>
                  <a:lnTo>
                    <a:pt x="861" y="27"/>
                  </a:lnTo>
                  <a:lnTo>
                    <a:pt x="875" y="47"/>
                  </a:lnTo>
                  <a:lnTo>
                    <a:pt x="885" y="70"/>
                  </a:lnTo>
                  <a:lnTo>
                    <a:pt x="889" y="95"/>
                  </a:lnTo>
                  <a:lnTo>
                    <a:pt x="889" y="193"/>
                  </a:lnTo>
                  <a:lnTo>
                    <a:pt x="930" y="214"/>
                  </a:lnTo>
                  <a:lnTo>
                    <a:pt x="970" y="238"/>
                  </a:lnTo>
                  <a:lnTo>
                    <a:pt x="1008" y="264"/>
                  </a:lnTo>
                  <a:lnTo>
                    <a:pt x="1095" y="214"/>
                  </a:lnTo>
                  <a:lnTo>
                    <a:pt x="1119" y="204"/>
                  </a:lnTo>
                  <a:lnTo>
                    <a:pt x="1142" y="201"/>
                  </a:lnTo>
                  <a:lnTo>
                    <a:pt x="1162" y="203"/>
                  </a:lnTo>
                  <a:lnTo>
                    <a:pt x="1181" y="209"/>
                  </a:lnTo>
                  <a:lnTo>
                    <a:pt x="1198" y="219"/>
                  </a:lnTo>
                  <a:lnTo>
                    <a:pt x="1213" y="232"/>
                  </a:lnTo>
                  <a:lnTo>
                    <a:pt x="1226" y="249"/>
                  </a:lnTo>
                  <a:lnTo>
                    <a:pt x="1342" y="450"/>
                  </a:lnTo>
                  <a:lnTo>
                    <a:pt x="1352" y="473"/>
                  </a:lnTo>
                  <a:lnTo>
                    <a:pt x="1354" y="497"/>
                  </a:lnTo>
                  <a:lnTo>
                    <a:pt x="1352" y="522"/>
                  </a:lnTo>
                  <a:lnTo>
                    <a:pt x="1342" y="546"/>
                  </a:lnTo>
                  <a:lnTo>
                    <a:pt x="1327" y="566"/>
                  </a:lnTo>
                  <a:lnTo>
                    <a:pt x="1307" y="581"/>
                  </a:lnTo>
                  <a:lnTo>
                    <a:pt x="1218" y="630"/>
                  </a:lnTo>
                  <a:lnTo>
                    <a:pt x="1223" y="665"/>
                  </a:lnTo>
                  <a:lnTo>
                    <a:pt x="1226" y="699"/>
                  </a:lnTo>
                  <a:lnTo>
                    <a:pt x="1223" y="734"/>
                  </a:lnTo>
                  <a:lnTo>
                    <a:pt x="1218" y="767"/>
                  </a:lnTo>
                  <a:lnTo>
                    <a:pt x="1307" y="818"/>
                  </a:lnTo>
                  <a:lnTo>
                    <a:pt x="1324" y="831"/>
                  </a:lnTo>
                  <a:lnTo>
                    <a:pt x="1338" y="847"/>
                  </a:lnTo>
                  <a:lnTo>
                    <a:pt x="1348" y="866"/>
                  </a:lnTo>
                  <a:lnTo>
                    <a:pt x="1353" y="886"/>
                  </a:lnTo>
                  <a:lnTo>
                    <a:pt x="1354" y="907"/>
                  </a:lnTo>
                  <a:lnTo>
                    <a:pt x="1350" y="928"/>
                  </a:lnTo>
                  <a:lnTo>
                    <a:pt x="1342" y="948"/>
                  </a:lnTo>
                  <a:lnTo>
                    <a:pt x="1226" y="1150"/>
                  </a:lnTo>
                  <a:lnTo>
                    <a:pt x="1210" y="1169"/>
                  </a:lnTo>
                  <a:lnTo>
                    <a:pt x="1191" y="1185"/>
                  </a:lnTo>
                  <a:lnTo>
                    <a:pt x="1167" y="1193"/>
                  </a:lnTo>
                  <a:lnTo>
                    <a:pt x="1142" y="1197"/>
                  </a:lnTo>
                  <a:lnTo>
                    <a:pt x="1119" y="1193"/>
                  </a:lnTo>
                  <a:lnTo>
                    <a:pt x="1095" y="1185"/>
                  </a:lnTo>
                  <a:lnTo>
                    <a:pt x="1008" y="1134"/>
                  </a:lnTo>
                  <a:lnTo>
                    <a:pt x="970" y="1161"/>
                  </a:lnTo>
                  <a:lnTo>
                    <a:pt x="930" y="1185"/>
                  </a:lnTo>
                  <a:lnTo>
                    <a:pt x="889" y="1205"/>
                  </a:lnTo>
                  <a:lnTo>
                    <a:pt x="889" y="1303"/>
                  </a:lnTo>
                  <a:lnTo>
                    <a:pt x="885" y="1328"/>
                  </a:lnTo>
                  <a:lnTo>
                    <a:pt x="875" y="1352"/>
                  </a:lnTo>
                  <a:lnTo>
                    <a:pt x="861" y="1370"/>
                  </a:lnTo>
                  <a:lnTo>
                    <a:pt x="842" y="1385"/>
                  </a:lnTo>
                  <a:lnTo>
                    <a:pt x="818" y="1395"/>
                  </a:lnTo>
                  <a:lnTo>
                    <a:pt x="793" y="1399"/>
                  </a:lnTo>
                  <a:lnTo>
                    <a:pt x="561" y="1399"/>
                  </a:lnTo>
                  <a:lnTo>
                    <a:pt x="535" y="1395"/>
                  </a:lnTo>
                  <a:lnTo>
                    <a:pt x="513" y="1385"/>
                  </a:lnTo>
                  <a:lnTo>
                    <a:pt x="494" y="1370"/>
                  </a:lnTo>
                  <a:lnTo>
                    <a:pt x="479" y="1352"/>
                  </a:lnTo>
                  <a:lnTo>
                    <a:pt x="469" y="1328"/>
                  </a:lnTo>
                  <a:lnTo>
                    <a:pt x="465" y="1303"/>
                  </a:lnTo>
                  <a:lnTo>
                    <a:pt x="465" y="1205"/>
                  </a:lnTo>
                  <a:lnTo>
                    <a:pt x="424" y="1185"/>
                  </a:lnTo>
                  <a:lnTo>
                    <a:pt x="384" y="1161"/>
                  </a:lnTo>
                  <a:lnTo>
                    <a:pt x="347" y="1134"/>
                  </a:lnTo>
                  <a:lnTo>
                    <a:pt x="260" y="1185"/>
                  </a:lnTo>
                  <a:lnTo>
                    <a:pt x="237" y="1193"/>
                  </a:lnTo>
                  <a:lnTo>
                    <a:pt x="212" y="1197"/>
                  </a:lnTo>
                  <a:lnTo>
                    <a:pt x="187" y="1193"/>
                  </a:lnTo>
                  <a:lnTo>
                    <a:pt x="164" y="1185"/>
                  </a:lnTo>
                  <a:lnTo>
                    <a:pt x="145" y="1169"/>
                  </a:lnTo>
                  <a:lnTo>
                    <a:pt x="129" y="1150"/>
                  </a:lnTo>
                  <a:lnTo>
                    <a:pt x="13" y="948"/>
                  </a:lnTo>
                  <a:lnTo>
                    <a:pt x="4" y="928"/>
                  </a:lnTo>
                  <a:lnTo>
                    <a:pt x="0" y="907"/>
                  </a:lnTo>
                  <a:lnTo>
                    <a:pt x="2" y="886"/>
                  </a:lnTo>
                  <a:lnTo>
                    <a:pt x="7" y="866"/>
                  </a:lnTo>
                  <a:lnTo>
                    <a:pt x="17" y="847"/>
                  </a:lnTo>
                  <a:lnTo>
                    <a:pt x="30" y="831"/>
                  </a:lnTo>
                  <a:lnTo>
                    <a:pt x="48" y="817"/>
                  </a:lnTo>
                  <a:lnTo>
                    <a:pt x="136" y="767"/>
                  </a:lnTo>
                  <a:lnTo>
                    <a:pt x="131" y="734"/>
                  </a:lnTo>
                  <a:lnTo>
                    <a:pt x="129" y="699"/>
                  </a:lnTo>
                  <a:lnTo>
                    <a:pt x="131" y="665"/>
                  </a:lnTo>
                  <a:lnTo>
                    <a:pt x="136" y="630"/>
                  </a:lnTo>
                  <a:lnTo>
                    <a:pt x="48" y="581"/>
                  </a:lnTo>
                  <a:lnTo>
                    <a:pt x="30" y="567"/>
                  </a:lnTo>
                  <a:lnTo>
                    <a:pt x="17" y="551"/>
                  </a:lnTo>
                  <a:lnTo>
                    <a:pt x="7" y="532"/>
                  </a:lnTo>
                  <a:lnTo>
                    <a:pt x="2" y="512"/>
                  </a:lnTo>
                  <a:lnTo>
                    <a:pt x="0" y="491"/>
                  </a:lnTo>
                  <a:lnTo>
                    <a:pt x="4" y="470"/>
                  </a:lnTo>
                  <a:lnTo>
                    <a:pt x="13" y="450"/>
                  </a:lnTo>
                  <a:lnTo>
                    <a:pt x="129" y="249"/>
                  </a:lnTo>
                  <a:lnTo>
                    <a:pt x="145" y="229"/>
                  </a:lnTo>
                  <a:lnTo>
                    <a:pt x="164" y="214"/>
                  </a:lnTo>
                  <a:lnTo>
                    <a:pt x="187" y="204"/>
                  </a:lnTo>
                  <a:lnTo>
                    <a:pt x="212" y="201"/>
                  </a:lnTo>
                  <a:lnTo>
                    <a:pt x="237" y="204"/>
                  </a:lnTo>
                  <a:lnTo>
                    <a:pt x="260" y="214"/>
                  </a:lnTo>
                  <a:lnTo>
                    <a:pt x="347" y="264"/>
                  </a:lnTo>
                  <a:lnTo>
                    <a:pt x="384" y="238"/>
                  </a:lnTo>
                  <a:lnTo>
                    <a:pt x="424" y="214"/>
                  </a:lnTo>
                  <a:lnTo>
                    <a:pt x="465" y="193"/>
                  </a:lnTo>
                  <a:lnTo>
                    <a:pt x="465" y="95"/>
                  </a:lnTo>
                  <a:lnTo>
                    <a:pt x="469" y="70"/>
                  </a:lnTo>
                  <a:lnTo>
                    <a:pt x="479" y="47"/>
                  </a:lnTo>
                  <a:lnTo>
                    <a:pt x="494" y="27"/>
                  </a:lnTo>
                  <a:lnTo>
                    <a:pt x="513" y="12"/>
                  </a:lnTo>
                  <a:lnTo>
                    <a:pt x="535" y="2"/>
                  </a:lnTo>
                  <a:lnTo>
                    <a:pt x="5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1" name="Group 124">
            <a:extLst>
              <a:ext uri="{FF2B5EF4-FFF2-40B4-BE49-F238E27FC236}">
                <a16:creationId xmlns:a16="http://schemas.microsoft.com/office/drawing/2014/main" id="{5B718126-EF91-9243-9C4C-BBBB99824611}"/>
              </a:ext>
            </a:extLst>
          </p:cNvPr>
          <p:cNvGrpSpPr>
            <a:grpSpLocks noChangeAspect="1"/>
          </p:cNvGrpSpPr>
          <p:nvPr/>
        </p:nvGrpSpPr>
        <p:grpSpPr bwMode="auto">
          <a:xfrm>
            <a:off x="9330058" y="4180471"/>
            <a:ext cx="359525" cy="359525"/>
            <a:chOff x="1872" y="196"/>
            <a:chExt cx="3932" cy="3932"/>
          </a:xfrm>
          <a:solidFill>
            <a:srgbClr val="4472C4"/>
          </a:solidFill>
        </p:grpSpPr>
        <p:sp>
          <p:nvSpPr>
            <p:cNvPr id="212" name="Freeform 126">
              <a:extLst>
                <a:ext uri="{FF2B5EF4-FFF2-40B4-BE49-F238E27FC236}">
                  <a16:creationId xmlns:a16="http://schemas.microsoft.com/office/drawing/2014/main" id="{8C6450C9-122C-7D94-8AB7-FE4A4C9C58E6}"/>
                </a:ext>
              </a:extLst>
            </p:cNvPr>
            <p:cNvSpPr>
              <a:spLocks/>
            </p:cNvSpPr>
            <p:nvPr/>
          </p:nvSpPr>
          <p:spPr bwMode="auto">
            <a:xfrm>
              <a:off x="2586" y="2161"/>
              <a:ext cx="885" cy="1053"/>
            </a:xfrm>
            <a:custGeom>
              <a:avLst/>
              <a:gdLst>
                <a:gd name="T0" fmla="*/ 582 w 885"/>
                <a:gd name="T1" fmla="*/ 5 h 1053"/>
                <a:gd name="T2" fmla="*/ 808 w 885"/>
                <a:gd name="T3" fmla="*/ 87 h 1053"/>
                <a:gd name="T4" fmla="*/ 846 w 885"/>
                <a:gd name="T5" fmla="*/ 117 h 1053"/>
                <a:gd name="T6" fmla="*/ 870 w 885"/>
                <a:gd name="T7" fmla="*/ 150 h 1053"/>
                <a:gd name="T8" fmla="*/ 882 w 885"/>
                <a:gd name="T9" fmla="*/ 178 h 1053"/>
                <a:gd name="T10" fmla="*/ 885 w 885"/>
                <a:gd name="T11" fmla="*/ 191 h 1053"/>
                <a:gd name="T12" fmla="*/ 885 w 885"/>
                <a:gd name="T13" fmla="*/ 440 h 1053"/>
                <a:gd name="T14" fmla="*/ 885 w 885"/>
                <a:gd name="T15" fmla="*/ 442 h 1053"/>
                <a:gd name="T16" fmla="*/ 879 w 885"/>
                <a:gd name="T17" fmla="*/ 594 h 1053"/>
                <a:gd name="T18" fmla="*/ 859 w 885"/>
                <a:gd name="T19" fmla="*/ 686 h 1053"/>
                <a:gd name="T20" fmla="*/ 833 w 885"/>
                <a:gd name="T21" fmla="*/ 760 h 1053"/>
                <a:gd name="T22" fmla="*/ 802 w 885"/>
                <a:gd name="T23" fmla="*/ 817 h 1053"/>
                <a:gd name="T24" fmla="*/ 771 w 885"/>
                <a:gd name="T25" fmla="*/ 860 h 1053"/>
                <a:gd name="T26" fmla="*/ 742 w 885"/>
                <a:gd name="T27" fmla="*/ 889 h 1053"/>
                <a:gd name="T28" fmla="*/ 718 w 885"/>
                <a:gd name="T29" fmla="*/ 907 h 1053"/>
                <a:gd name="T30" fmla="*/ 673 w 885"/>
                <a:gd name="T31" fmla="*/ 940 h 1053"/>
                <a:gd name="T32" fmla="*/ 603 w 885"/>
                <a:gd name="T33" fmla="*/ 999 h 1053"/>
                <a:gd name="T34" fmla="*/ 536 w 885"/>
                <a:gd name="T35" fmla="*/ 1034 h 1053"/>
                <a:gd name="T36" fmla="*/ 481 w 885"/>
                <a:gd name="T37" fmla="*/ 1050 h 1053"/>
                <a:gd name="T38" fmla="*/ 443 w 885"/>
                <a:gd name="T39" fmla="*/ 1053 h 1053"/>
                <a:gd name="T40" fmla="*/ 432 w 885"/>
                <a:gd name="T41" fmla="*/ 1053 h 1053"/>
                <a:gd name="T42" fmla="*/ 427 w 885"/>
                <a:gd name="T43" fmla="*/ 1053 h 1053"/>
                <a:gd name="T44" fmla="*/ 414 w 885"/>
                <a:gd name="T45" fmla="*/ 1052 h 1053"/>
                <a:gd name="T46" fmla="*/ 371 w 885"/>
                <a:gd name="T47" fmla="*/ 1043 h 1053"/>
                <a:gd name="T48" fmla="*/ 315 w 885"/>
                <a:gd name="T49" fmla="*/ 1016 h 1053"/>
                <a:gd name="T50" fmla="*/ 251 w 885"/>
                <a:gd name="T51" fmla="*/ 975 h 1053"/>
                <a:gd name="T52" fmla="*/ 198 w 885"/>
                <a:gd name="T53" fmla="*/ 935 h 1053"/>
                <a:gd name="T54" fmla="*/ 175 w 885"/>
                <a:gd name="T55" fmla="*/ 919 h 1053"/>
                <a:gd name="T56" fmla="*/ 172 w 885"/>
                <a:gd name="T57" fmla="*/ 916 h 1053"/>
                <a:gd name="T58" fmla="*/ 138 w 885"/>
                <a:gd name="T59" fmla="*/ 890 h 1053"/>
                <a:gd name="T60" fmla="*/ 86 w 885"/>
                <a:gd name="T61" fmla="*/ 830 h 1053"/>
                <a:gd name="T62" fmla="*/ 49 w 885"/>
                <a:gd name="T63" fmla="*/ 762 h 1053"/>
                <a:gd name="T64" fmla="*/ 25 w 885"/>
                <a:gd name="T65" fmla="*/ 694 h 1053"/>
                <a:gd name="T66" fmla="*/ 11 w 885"/>
                <a:gd name="T67" fmla="*/ 632 h 1053"/>
                <a:gd name="T68" fmla="*/ 4 w 885"/>
                <a:gd name="T69" fmla="*/ 583 h 1053"/>
                <a:gd name="T70" fmla="*/ 2 w 885"/>
                <a:gd name="T71" fmla="*/ 556 h 1053"/>
                <a:gd name="T72" fmla="*/ 0 w 885"/>
                <a:gd name="T73" fmla="*/ 192 h 1053"/>
                <a:gd name="T74" fmla="*/ 12 w 885"/>
                <a:gd name="T75" fmla="*/ 158 h 1053"/>
                <a:gd name="T76" fmla="*/ 17 w 885"/>
                <a:gd name="T77" fmla="*/ 149 h 1053"/>
                <a:gd name="T78" fmla="*/ 29 w 885"/>
                <a:gd name="T79" fmla="*/ 130 h 1053"/>
                <a:gd name="T80" fmla="*/ 35 w 885"/>
                <a:gd name="T81" fmla="*/ 122 h 1053"/>
                <a:gd name="T82" fmla="*/ 47 w 885"/>
                <a:gd name="T83" fmla="*/ 109 h 1053"/>
                <a:gd name="T84" fmla="*/ 57 w 885"/>
                <a:gd name="T85" fmla="*/ 100 h 1053"/>
                <a:gd name="T86" fmla="*/ 66 w 885"/>
                <a:gd name="T87" fmla="*/ 92 h 1053"/>
                <a:gd name="T88" fmla="*/ 79 w 885"/>
                <a:gd name="T89" fmla="*/ 84 h 1053"/>
                <a:gd name="T90" fmla="*/ 84 w 885"/>
                <a:gd name="T91" fmla="*/ 80 h 1053"/>
                <a:gd name="T92" fmla="*/ 115 w 885"/>
                <a:gd name="T93" fmla="*/ 67 h 1053"/>
                <a:gd name="T94" fmla="*/ 309 w 885"/>
                <a:gd name="T95" fmla="*/ 65 h 1053"/>
                <a:gd name="T96" fmla="*/ 380 w 885"/>
                <a:gd name="T97" fmla="*/ 54 h 1053"/>
                <a:gd name="T98" fmla="*/ 430 w 885"/>
                <a:gd name="T99" fmla="*/ 37 h 1053"/>
                <a:gd name="T100" fmla="*/ 487 w 885"/>
                <a:gd name="T101" fmla="*/ 16 h 1053"/>
                <a:gd name="T102" fmla="*/ 536 w 885"/>
                <a:gd name="T10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5" h="1053">
                  <a:moveTo>
                    <a:pt x="560" y="0"/>
                  </a:moveTo>
                  <a:lnTo>
                    <a:pt x="582" y="5"/>
                  </a:lnTo>
                  <a:lnTo>
                    <a:pt x="780" y="74"/>
                  </a:lnTo>
                  <a:lnTo>
                    <a:pt x="808" y="87"/>
                  </a:lnTo>
                  <a:lnTo>
                    <a:pt x="829" y="102"/>
                  </a:lnTo>
                  <a:lnTo>
                    <a:pt x="846" y="117"/>
                  </a:lnTo>
                  <a:lnTo>
                    <a:pt x="860" y="134"/>
                  </a:lnTo>
                  <a:lnTo>
                    <a:pt x="870" y="150"/>
                  </a:lnTo>
                  <a:lnTo>
                    <a:pt x="877" y="165"/>
                  </a:lnTo>
                  <a:lnTo>
                    <a:pt x="882" y="178"/>
                  </a:lnTo>
                  <a:lnTo>
                    <a:pt x="884" y="187"/>
                  </a:lnTo>
                  <a:lnTo>
                    <a:pt x="885" y="191"/>
                  </a:lnTo>
                  <a:lnTo>
                    <a:pt x="885" y="193"/>
                  </a:lnTo>
                  <a:lnTo>
                    <a:pt x="885" y="440"/>
                  </a:lnTo>
                  <a:lnTo>
                    <a:pt x="885" y="442"/>
                  </a:lnTo>
                  <a:lnTo>
                    <a:pt x="885" y="442"/>
                  </a:lnTo>
                  <a:lnTo>
                    <a:pt x="885" y="539"/>
                  </a:lnTo>
                  <a:lnTo>
                    <a:pt x="879" y="594"/>
                  </a:lnTo>
                  <a:lnTo>
                    <a:pt x="870" y="642"/>
                  </a:lnTo>
                  <a:lnTo>
                    <a:pt x="859" y="686"/>
                  </a:lnTo>
                  <a:lnTo>
                    <a:pt x="846" y="725"/>
                  </a:lnTo>
                  <a:lnTo>
                    <a:pt x="833" y="760"/>
                  </a:lnTo>
                  <a:lnTo>
                    <a:pt x="817" y="791"/>
                  </a:lnTo>
                  <a:lnTo>
                    <a:pt x="802" y="817"/>
                  </a:lnTo>
                  <a:lnTo>
                    <a:pt x="786" y="840"/>
                  </a:lnTo>
                  <a:lnTo>
                    <a:pt x="771" y="860"/>
                  </a:lnTo>
                  <a:lnTo>
                    <a:pt x="755" y="876"/>
                  </a:lnTo>
                  <a:lnTo>
                    <a:pt x="742" y="889"/>
                  </a:lnTo>
                  <a:lnTo>
                    <a:pt x="729" y="900"/>
                  </a:lnTo>
                  <a:lnTo>
                    <a:pt x="718" y="907"/>
                  </a:lnTo>
                  <a:lnTo>
                    <a:pt x="711" y="913"/>
                  </a:lnTo>
                  <a:lnTo>
                    <a:pt x="673" y="940"/>
                  </a:lnTo>
                  <a:lnTo>
                    <a:pt x="639" y="970"/>
                  </a:lnTo>
                  <a:lnTo>
                    <a:pt x="603" y="999"/>
                  </a:lnTo>
                  <a:lnTo>
                    <a:pt x="568" y="1020"/>
                  </a:lnTo>
                  <a:lnTo>
                    <a:pt x="536" y="1034"/>
                  </a:lnTo>
                  <a:lnTo>
                    <a:pt x="506" y="1045"/>
                  </a:lnTo>
                  <a:lnTo>
                    <a:pt x="481" y="1050"/>
                  </a:lnTo>
                  <a:lnTo>
                    <a:pt x="460" y="1053"/>
                  </a:lnTo>
                  <a:lnTo>
                    <a:pt x="443" y="1053"/>
                  </a:lnTo>
                  <a:lnTo>
                    <a:pt x="437" y="1053"/>
                  </a:lnTo>
                  <a:lnTo>
                    <a:pt x="432" y="1053"/>
                  </a:lnTo>
                  <a:lnTo>
                    <a:pt x="430" y="1053"/>
                  </a:lnTo>
                  <a:lnTo>
                    <a:pt x="427" y="1053"/>
                  </a:lnTo>
                  <a:lnTo>
                    <a:pt x="418" y="1052"/>
                  </a:lnTo>
                  <a:lnTo>
                    <a:pt x="414" y="1052"/>
                  </a:lnTo>
                  <a:lnTo>
                    <a:pt x="395" y="1050"/>
                  </a:lnTo>
                  <a:lnTo>
                    <a:pt x="371" y="1043"/>
                  </a:lnTo>
                  <a:lnTo>
                    <a:pt x="345" y="1032"/>
                  </a:lnTo>
                  <a:lnTo>
                    <a:pt x="315" y="1016"/>
                  </a:lnTo>
                  <a:lnTo>
                    <a:pt x="284" y="997"/>
                  </a:lnTo>
                  <a:lnTo>
                    <a:pt x="251" y="975"/>
                  </a:lnTo>
                  <a:lnTo>
                    <a:pt x="216" y="948"/>
                  </a:lnTo>
                  <a:lnTo>
                    <a:pt x="198" y="935"/>
                  </a:lnTo>
                  <a:lnTo>
                    <a:pt x="178" y="921"/>
                  </a:lnTo>
                  <a:lnTo>
                    <a:pt x="175" y="919"/>
                  </a:lnTo>
                  <a:lnTo>
                    <a:pt x="175" y="917"/>
                  </a:lnTo>
                  <a:lnTo>
                    <a:pt x="172" y="916"/>
                  </a:lnTo>
                  <a:lnTo>
                    <a:pt x="170" y="915"/>
                  </a:lnTo>
                  <a:lnTo>
                    <a:pt x="138" y="890"/>
                  </a:lnTo>
                  <a:lnTo>
                    <a:pt x="110" y="861"/>
                  </a:lnTo>
                  <a:lnTo>
                    <a:pt x="86" y="830"/>
                  </a:lnTo>
                  <a:lnTo>
                    <a:pt x="66" y="797"/>
                  </a:lnTo>
                  <a:lnTo>
                    <a:pt x="49" y="762"/>
                  </a:lnTo>
                  <a:lnTo>
                    <a:pt x="36" y="728"/>
                  </a:lnTo>
                  <a:lnTo>
                    <a:pt x="25" y="694"/>
                  </a:lnTo>
                  <a:lnTo>
                    <a:pt x="17" y="662"/>
                  </a:lnTo>
                  <a:lnTo>
                    <a:pt x="11" y="632"/>
                  </a:lnTo>
                  <a:lnTo>
                    <a:pt x="6" y="606"/>
                  </a:lnTo>
                  <a:lnTo>
                    <a:pt x="4" y="583"/>
                  </a:lnTo>
                  <a:lnTo>
                    <a:pt x="2" y="567"/>
                  </a:lnTo>
                  <a:lnTo>
                    <a:pt x="2" y="556"/>
                  </a:lnTo>
                  <a:lnTo>
                    <a:pt x="0" y="552"/>
                  </a:lnTo>
                  <a:lnTo>
                    <a:pt x="0" y="192"/>
                  </a:lnTo>
                  <a:lnTo>
                    <a:pt x="6" y="173"/>
                  </a:lnTo>
                  <a:lnTo>
                    <a:pt x="12" y="158"/>
                  </a:lnTo>
                  <a:lnTo>
                    <a:pt x="15" y="153"/>
                  </a:lnTo>
                  <a:lnTo>
                    <a:pt x="17" y="149"/>
                  </a:lnTo>
                  <a:lnTo>
                    <a:pt x="23" y="140"/>
                  </a:lnTo>
                  <a:lnTo>
                    <a:pt x="29" y="130"/>
                  </a:lnTo>
                  <a:lnTo>
                    <a:pt x="31" y="125"/>
                  </a:lnTo>
                  <a:lnTo>
                    <a:pt x="35" y="122"/>
                  </a:lnTo>
                  <a:lnTo>
                    <a:pt x="41" y="115"/>
                  </a:lnTo>
                  <a:lnTo>
                    <a:pt x="47" y="109"/>
                  </a:lnTo>
                  <a:lnTo>
                    <a:pt x="52" y="104"/>
                  </a:lnTo>
                  <a:lnTo>
                    <a:pt x="57" y="100"/>
                  </a:lnTo>
                  <a:lnTo>
                    <a:pt x="61" y="96"/>
                  </a:lnTo>
                  <a:lnTo>
                    <a:pt x="66" y="92"/>
                  </a:lnTo>
                  <a:lnTo>
                    <a:pt x="72" y="87"/>
                  </a:lnTo>
                  <a:lnTo>
                    <a:pt x="79" y="84"/>
                  </a:lnTo>
                  <a:lnTo>
                    <a:pt x="82" y="81"/>
                  </a:lnTo>
                  <a:lnTo>
                    <a:pt x="84" y="80"/>
                  </a:lnTo>
                  <a:lnTo>
                    <a:pt x="102" y="72"/>
                  </a:lnTo>
                  <a:lnTo>
                    <a:pt x="115" y="67"/>
                  </a:lnTo>
                  <a:lnTo>
                    <a:pt x="126" y="65"/>
                  </a:lnTo>
                  <a:lnTo>
                    <a:pt x="309" y="65"/>
                  </a:lnTo>
                  <a:lnTo>
                    <a:pt x="345" y="62"/>
                  </a:lnTo>
                  <a:lnTo>
                    <a:pt x="380" y="54"/>
                  </a:lnTo>
                  <a:lnTo>
                    <a:pt x="404" y="47"/>
                  </a:lnTo>
                  <a:lnTo>
                    <a:pt x="430" y="37"/>
                  </a:lnTo>
                  <a:lnTo>
                    <a:pt x="458" y="26"/>
                  </a:lnTo>
                  <a:lnTo>
                    <a:pt x="487" y="16"/>
                  </a:lnTo>
                  <a:lnTo>
                    <a:pt x="513" y="6"/>
                  </a:lnTo>
                  <a:lnTo>
                    <a:pt x="536" y="0"/>
                  </a:lnTo>
                  <a:lnTo>
                    <a:pt x="56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3" name="Freeform 127">
              <a:extLst>
                <a:ext uri="{FF2B5EF4-FFF2-40B4-BE49-F238E27FC236}">
                  <a16:creationId xmlns:a16="http://schemas.microsoft.com/office/drawing/2014/main" id="{81C2CB0B-D07D-7E37-6BA0-C288AC87F1A8}"/>
                </a:ext>
              </a:extLst>
            </p:cNvPr>
            <p:cNvSpPr>
              <a:spLocks/>
            </p:cNvSpPr>
            <p:nvPr/>
          </p:nvSpPr>
          <p:spPr bwMode="auto">
            <a:xfrm>
              <a:off x="3122" y="3353"/>
              <a:ext cx="281" cy="312"/>
            </a:xfrm>
            <a:custGeom>
              <a:avLst/>
              <a:gdLst>
                <a:gd name="T0" fmla="*/ 221 w 281"/>
                <a:gd name="T1" fmla="*/ 0 h 312"/>
                <a:gd name="T2" fmla="*/ 281 w 281"/>
                <a:gd name="T3" fmla="*/ 22 h 312"/>
                <a:gd name="T4" fmla="*/ 122 w 281"/>
                <a:gd name="T5" fmla="*/ 312 h 312"/>
                <a:gd name="T6" fmla="*/ 0 w 281"/>
                <a:gd name="T7" fmla="*/ 148 h 312"/>
                <a:gd name="T8" fmla="*/ 221 w 281"/>
                <a:gd name="T9" fmla="*/ 0 h 312"/>
              </a:gdLst>
              <a:ahLst/>
              <a:cxnLst>
                <a:cxn ang="0">
                  <a:pos x="T0" y="T1"/>
                </a:cxn>
                <a:cxn ang="0">
                  <a:pos x="T2" y="T3"/>
                </a:cxn>
                <a:cxn ang="0">
                  <a:pos x="T4" y="T5"/>
                </a:cxn>
                <a:cxn ang="0">
                  <a:pos x="T6" y="T7"/>
                </a:cxn>
                <a:cxn ang="0">
                  <a:pos x="T8" y="T9"/>
                </a:cxn>
              </a:cxnLst>
              <a:rect l="0" t="0" r="r" b="b"/>
              <a:pathLst>
                <a:path w="281" h="312">
                  <a:moveTo>
                    <a:pt x="221" y="0"/>
                  </a:moveTo>
                  <a:lnTo>
                    <a:pt x="281" y="22"/>
                  </a:lnTo>
                  <a:lnTo>
                    <a:pt x="122" y="312"/>
                  </a:lnTo>
                  <a:lnTo>
                    <a:pt x="0" y="148"/>
                  </a:lnTo>
                  <a:lnTo>
                    <a:pt x="22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4" name="Freeform 128">
              <a:extLst>
                <a:ext uri="{FF2B5EF4-FFF2-40B4-BE49-F238E27FC236}">
                  <a16:creationId xmlns:a16="http://schemas.microsoft.com/office/drawing/2014/main" id="{67BD62A8-1AC7-78E5-8C93-1242ACA48722}"/>
                </a:ext>
              </a:extLst>
            </p:cNvPr>
            <p:cNvSpPr>
              <a:spLocks/>
            </p:cNvSpPr>
            <p:nvPr/>
          </p:nvSpPr>
          <p:spPr bwMode="auto">
            <a:xfrm>
              <a:off x="2911" y="3325"/>
              <a:ext cx="238" cy="80"/>
            </a:xfrm>
            <a:custGeom>
              <a:avLst/>
              <a:gdLst>
                <a:gd name="T0" fmla="*/ 238 w 238"/>
                <a:gd name="T1" fmla="*/ 0 h 80"/>
                <a:gd name="T2" fmla="*/ 118 w 238"/>
                <a:gd name="T3" fmla="*/ 80 h 80"/>
                <a:gd name="T4" fmla="*/ 0 w 238"/>
                <a:gd name="T5" fmla="*/ 1 h 80"/>
                <a:gd name="T6" fmla="*/ 3 w 238"/>
                <a:gd name="T7" fmla="*/ 1 h 80"/>
                <a:gd name="T8" fmla="*/ 6 w 238"/>
                <a:gd name="T9" fmla="*/ 3 h 80"/>
                <a:gd name="T10" fmla="*/ 36 w 238"/>
                <a:gd name="T11" fmla="*/ 12 h 80"/>
                <a:gd name="T12" fmla="*/ 43 w 238"/>
                <a:gd name="T13" fmla="*/ 13 h 80"/>
                <a:gd name="T14" fmla="*/ 49 w 238"/>
                <a:gd name="T15" fmla="*/ 15 h 80"/>
                <a:gd name="T16" fmla="*/ 69 w 238"/>
                <a:gd name="T17" fmla="*/ 18 h 80"/>
                <a:gd name="T18" fmla="*/ 89 w 238"/>
                <a:gd name="T19" fmla="*/ 19 h 80"/>
                <a:gd name="T20" fmla="*/ 100 w 238"/>
                <a:gd name="T21" fmla="*/ 21 h 80"/>
                <a:gd name="T22" fmla="*/ 116 w 238"/>
                <a:gd name="T23" fmla="*/ 21 h 80"/>
                <a:gd name="T24" fmla="*/ 129 w 238"/>
                <a:gd name="T25" fmla="*/ 21 h 80"/>
                <a:gd name="T26" fmla="*/ 143 w 238"/>
                <a:gd name="T27" fmla="*/ 19 h 80"/>
                <a:gd name="T28" fmla="*/ 147 w 238"/>
                <a:gd name="T29" fmla="*/ 19 h 80"/>
                <a:gd name="T30" fmla="*/ 163 w 238"/>
                <a:gd name="T31" fmla="*/ 17 h 80"/>
                <a:gd name="T32" fmla="*/ 181 w 238"/>
                <a:gd name="T33" fmla="*/ 15 h 80"/>
                <a:gd name="T34" fmla="*/ 186 w 238"/>
                <a:gd name="T35" fmla="*/ 13 h 80"/>
                <a:gd name="T36" fmla="*/ 191 w 238"/>
                <a:gd name="T37" fmla="*/ 12 h 80"/>
                <a:gd name="T38" fmla="*/ 213 w 238"/>
                <a:gd name="T39" fmla="*/ 7 h 80"/>
                <a:gd name="T40" fmla="*/ 237 w 238"/>
                <a:gd name="T41" fmla="*/ 0 h 80"/>
                <a:gd name="T42" fmla="*/ 238 w 238"/>
                <a:gd name="T4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80">
                  <a:moveTo>
                    <a:pt x="238" y="0"/>
                  </a:moveTo>
                  <a:lnTo>
                    <a:pt x="118" y="80"/>
                  </a:lnTo>
                  <a:lnTo>
                    <a:pt x="0" y="1"/>
                  </a:lnTo>
                  <a:lnTo>
                    <a:pt x="3" y="1"/>
                  </a:lnTo>
                  <a:lnTo>
                    <a:pt x="6" y="3"/>
                  </a:lnTo>
                  <a:lnTo>
                    <a:pt x="36" y="12"/>
                  </a:lnTo>
                  <a:lnTo>
                    <a:pt x="43" y="13"/>
                  </a:lnTo>
                  <a:lnTo>
                    <a:pt x="49" y="15"/>
                  </a:lnTo>
                  <a:lnTo>
                    <a:pt x="69" y="18"/>
                  </a:lnTo>
                  <a:lnTo>
                    <a:pt x="89" y="19"/>
                  </a:lnTo>
                  <a:lnTo>
                    <a:pt x="100" y="21"/>
                  </a:lnTo>
                  <a:lnTo>
                    <a:pt x="116" y="21"/>
                  </a:lnTo>
                  <a:lnTo>
                    <a:pt x="129" y="21"/>
                  </a:lnTo>
                  <a:lnTo>
                    <a:pt x="143" y="19"/>
                  </a:lnTo>
                  <a:lnTo>
                    <a:pt x="147" y="19"/>
                  </a:lnTo>
                  <a:lnTo>
                    <a:pt x="163" y="17"/>
                  </a:lnTo>
                  <a:lnTo>
                    <a:pt x="181" y="15"/>
                  </a:lnTo>
                  <a:lnTo>
                    <a:pt x="186" y="13"/>
                  </a:lnTo>
                  <a:lnTo>
                    <a:pt x="191" y="12"/>
                  </a:lnTo>
                  <a:lnTo>
                    <a:pt x="213" y="7"/>
                  </a:lnTo>
                  <a:lnTo>
                    <a:pt x="237" y="0"/>
                  </a:lnTo>
                  <a:lnTo>
                    <a:pt x="2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5" name="Freeform 129">
              <a:extLst>
                <a:ext uri="{FF2B5EF4-FFF2-40B4-BE49-F238E27FC236}">
                  <a16:creationId xmlns:a16="http://schemas.microsoft.com/office/drawing/2014/main" id="{600216D0-A4F2-BF02-FD5A-6D7F3E3C2A83}"/>
                </a:ext>
              </a:extLst>
            </p:cNvPr>
            <p:cNvSpPr>
              <a:spLocks/>
            </p:cNvSpPr>
            <p:nvPr/>
          </p:nvSpPr>
          <p:spPr bwMode="auto">
            <a:xfrm>
              <a:off x="2487" y="1825"/>
              <a:ext cx="1086" cy="427"/>
            </a:xfrm>
            <a:custGeom>
              <a:avLst/>
              <a:gdLst>
                <a:gd name="T0" fmla="*/ 882 w 1086"/>
                <a:gd name="T1" fmla="*/ 0 h 427"/>
                <a:gd name="T2" fmla="*/ 919 w 1086"/>
                <a:gd name="T3" fmla="*/ 14 h 427"/>
                <a:gd name="T4" fmla="*/ 931 w 1086"/>
                <a:gd name="T5" fmla="*/ 33 h 427"/>
                <a:gd name="T6" fmla="*/ 928 w 1086"/>
                <a:gd name="T7" fmla="*/ 56 h 427"/>
                <a:gd name="T8" fmla="*/ 920 w 1086"/>
                <a:gd name="T9" fmla="*/ 83 h 427"/>
                <a:gd name="T10" fmla="*/ 926 w 1086"/>
                <a:gd name="T11" fmla="*/ 120 h 427"/>
                <a:gd name="T12" fmla="*/ 951 w 1086"/>
                <a:gd name="T13" fmla="*/ 149 h 427"/>
                <a:gd name="T14" fmla="*/ 995 w 1086"/>
                <a:gd name="T15" fmla="*/ 164 h 427"/>
                <a:gd name="T16" fmla="*/ 1035 w 1086"/>
                <a:gd name="T17" fmla="*/ 189 h 427"/>
                <a:gd name="T18" fmla="*/ 1061 w 1086"/>
                <a:gd name="T19" fmla="*/ 222 h 427"/>
                <a:gd name="T20" fmla="*/ 1076 w 1086"/>
                <a:gd name="T21" fmla="*/ 253 h 427"/>
                <a:gd name="T22" fmla="*/ 1085 w 1086"/>
                <a:gd name="T23" fmla="*/ 277 h 427"/>
                <a:gd name="T24" fmla="*/ 1086 w 1086"/>
                <a:gd name="T25" fmla="*/ 427 h 427"/>
                <a:gd name="T26" fmla="*/ 1082 w 1086"/>
                <a:gd name="T27" fmla="*/ 421 h 427"/>
                <a:gd name="T28" fmla="*/ 1058 w 1086"/>
                <a:gd name="T29" fmla="*/ 384 h 427"/>
                <a:gd name="T30" fmla="*/ 1027 w 1086"/>
                <a:gd name="T31" fmla="*/ 349 h 427"/>
                <a:gd name="T32" fmla="*/ 1005 w 1086"/>
                <a:gd name="T33" fmla="*/ 331 h 427"/>
                <a:gd name="T34" fmla="*/ 981 w 1086"/>
                <a:gd name="T35" fmla="*/ 315 h 427"/>
                <a:gd name="T36" fmla="*/ 925 w 1086"/>
                <a:gd name="T37" fmla="*/ 287 h 427"/>
                <a:gd name="T38" fmla="*/ 686 w 1086"/>
                <a:gd name="T39" fmla="*/ 207 h 427"/>
                <a:gd name="T40" fmla="*/ 673 w 1086"/>
                <a:gd name="T41" fmla="*/ 206 h 427"/>
                <a:gd name="T42" fmla="*/ 647 w 1086"/>
                <a:gd name="T43" fmla="*/ 205 h 427"/>
                <a:gd name="T44" fmla="*/ 614 w 1086"/>
                <a:gd name="T45" fmla="*/ 207 h 427"/>
                <a:gd name="T46" fmla="*/ 586 w 1086"/>
                <a:gd name="T47" fmla="*/ 213 h 427"/>
                <a:gd name="T48" fmla="*/ 541 w 1086"/>
                <a:gd name="T49" fmla="*/ 229 h 427"/>
                <a:gd name="T50" fmla="*/ 486 w 1086"/>
                <a:gd name="T51" fmla="*/ 249 h 427"/>
                <a:gd name="T52" fmla="*/ 439 w 1086"/>
                <a:gd name="T53" fmla="*/ 265 h 427"/>
                <a:gd name="T54" fmla="*/ 408 w 1086"/>
                <a:gd name="T55" fmla="*/ 269 h 427"/>
                <a:gd name="T56" fmla="*/ 210 w 1086"/>
                <a:gd name="T57" fmla="*/ 271 h 427"/>
                <a:gd name="T58" fmla="*/ 207 w 1086"/>
                <a:gd name="T59" fmla="*/ 271 h 427"/>
                <a:gd name="T60" fmla="*/ 203 w 1086"/>
                <a:gd name="T61" fmla="*/ 272 h 427"/>
                <a:gd name="T62" fmla="*/ 197 w 1086"/>
                <a:gd name="T63" fmla="*/ 273 h 427"/>
                <a:gd name="T64" fmla="*/ 185 w 1086"/>
                <a:gd name="T65" fmla="*/ 275 h 427"/>
                <a:gd name="T66" fmla="*/ 172 w 1086"/>
                <a:gd name="T67" fmla="*/ 280 h 427"/>
                <a:gd name="T68" fmla="*/ 159 w 1086"/>
                <a:gd name="T69" fmla="*/ 285 h 427"/>
                <a:gd name="T70" fmla="*/ 128 w 1086"/>
                <a:gd name="T71" fmla="*/ 298 h 427"/>
                <a:gd name="T72" fmla="*/ 92 w 1086"/>
                <a:gd name="T73" fmla="*/ 318 h 427"/>
                <a:gd name="T74" fmla="*/ 59 w 1086"/>
                <a:gd name="T75" fmla="*/ 346 h 427"/>
                <a:gd name="T76" fmla="*/ 31 w 1086"/>
                <a:gd name="T77" fmla="*/ 376 h 427"/>
                <a:gd name="T78" fmla="*/ 15 w 1086"/>
                <a:gd name="T79" fmla="*/ 398 h 427"/>
                <a:gd name="T80" fmla="*/ 2 w 1086"/>
                <a:gd name="T81" fmla="*/ 421 h 427"/>
                <a:gd name="T82" fmla="*/ 0 w 1086"/>
                <a:gd name="T83" fmla="*/ 314 h 427"/>
                <a:gd name="T84" fmla="*/ 14 w 1086"/>
                <a:gd name="T85" fmla="*/ 223 h 427"/>
                <a:gd name="T86" fmla="*/ 51 w 1086"/>
                <a:gd name="T87" fmla="*/ 143 h 427"/>
                <a:gd name="T88" fmla="*/ 108 w 1086"/>
                <a:gd name="T89" fmla="*/ 76 h 427"/>
                <a:gd name="T90" fmla="*/ 182 w 1086"/>
                <a:gd name="T91" fmla="*/ 28 h 427"/>
                <a:gd name="T92" fmla="*/ 268 w 1086"/>
                <a:gd name="T93" fmla="*/ 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6" h="427">
                  <a:moveTo>
                    <a:pt x="314" y="0"/>
                  </a:moveTo>
                  <a:lnTo>
                    <a:pt x="882" y="0"/>
                  </a:lnTo>
                  <a:lnTo>
                    <a:pt x="903" y="6"/>
                  </a:lnTo>
                  <a:lnTo>
                    <a:pt x="919" y="14"/>
                  </a:lnTo>
                  <a:lnTo>
                    <a:pt x="927" y="24"/>
                  </a:lnTo>
                  <a:lnTo>
                    <a:pt x="931" y="33"/>
                  </a:lnTo>
                  <a:lnTo>
                    <a:pt x="930" y="45"/>
                  </a:lnTo>
                  <a:lnTo>
                    <a:pt x="928" y="56"/>
                  </a:lnTo>
                  <a:lnTo>
                    <a:pt x="925" y="64"/>
                  </a:lnTo>
                  <a:lnTo>
                    <a:pt x="920" y="83"/>
                  </a:lnTo>
                  <a:lnTo>
                    <a:pt x="920" y="102"/>
                  </a:lnTo>
                  <a:lnTo>
                    <a:pt x="926" y="120"/>
                  </a:lnTo>
                  <a:lnTo>
                    <a:pt x="937" y="137"/>
                  </a:lnTo>
                  <a:lnTo>
                    <a:pt x="951" y="149"/>
                  </a:lnTo>
                  <a:lnTo>
                    <a:pt x="969" y="156"/>
                  </a:lnTo>
                  <a:lnTo>
                    <a:pt x="995" y="164"/>
                  </a:lnTo>
                  <a:lnTo>
                    <a:pt x="1017" y="176"/>
                  </a:lnTo>
                  <a:lnTo>
                    <a:pt x="1035" y="189"/>
                  </a:lnTo>
                  <a:lnTo>
                    <a:pt x="1049" y="205"/>
                  </a:lnTo>
                  <a:lnTo>
                    <a:pt x="1061" y="222"/>
                  </a:lnTo>
                  <a:lnTo>
                    <a:pt x="1070" y="237"/>
                  </a:lnTo>
                  <a:lnTo>
                    <a:pt x="1076" y="253"/>
                  </a:lnTo>
                  <a:lnTo>
                    <a:pt x="1081" y="266"/>
                  </a:lnTo>
                  <a:lnTo>
                    <a:pt x="1085" y="277"/>
                  </a:lnTo>
                  <a:lnTo>
                    <a:pt x="1086" y="284"/>
                  </a:lnTo>
                  <a:lnTo>
                    <a:pt x="1086" y="427"/>
                  </a:lnTo>
                  <a:lnTo>
                    <a:pt x="1085" y="424"/>
                  </a:lnTo>
                  <a:lnTo>
                    <a:pt x="1082" y="421"/>
                  </a:lnTo>
                  <a:lnTo>
                    <a:pt x="1061" y="386"/>
                  </a:lnTo>
                  <a:lnTo>
                    <a:pt x="1058" y="384"/>
                  </a:lnTo>
                  <a:lnTo>
                    <a:pt x="1044" y="367"/>
                  </a:lnTo>
                  <a:lnTo>
                    <a:pt x="1027" y="349"/>
                  </a:lnTo>
                  <a:lnTo>
                    <a:pt x="1025" y="348"/>
                  </a:lnTo>
                  <a:lnTo>
                    <a:pt x="1005" y="331"/>
                  </a:lnTo>
                  <a:lnTo>
                    <a:pt x="982" y="315"/>
                  </a:lnTo>
                  <a:lnTo>
                    <a:pt x="981" y="315"/>
                  </a:lnTo>
                  <a:lnTo>
                    <a:pt x="953" y="300"/>
                  </a:lnTo>
                  <a:lnTo>
                    <a:pt x="925" y="287"/>
                  </a:lnTo>
                  <a:lnTo>
                    <a:pt x="726" y="217"/>
                  </a:lnTo>
                  <a:lnTo>
                    <a:pt x="686" y="207"/>
                  </a:lnTo>
                  <a:lnTo>
                    <a:pt x="680" y="207"/>
                  </a:lnTo>
                  <a:lnTo>
                    <a:pt x="673" y="206"/>
                  </a:lnTo>
                  <a:lnTo>
                    <a:pt x="648" y="204"/>
                  </a:lnTo>
                  <a:lnTo>
                    <a:pt x="647" y="205"/>
                  </a:lnTo>
                  <a:lnTo>
                    <a:pt x="621" y="207"/>
                  </a:lnTo>
                  <a:lnTo>
                    <a:pt x="614" y="207"/>
                  </a:lnTo>
                  <a:lnTo>
                    <a:pt x="605" y="209"/>
                  </a:lnTo>
                  <a:lnTo>
                    <a:pt x="586" y="213"/>
                  </a:lnTo>
                  <a:lnTo>
                    <a:pt x="566" y="219"/>
                  </a:lnTo>
                  <a:lnTo>
                    <a:pt x="541" y="229"/>
                  </a:lnTo>
                  <a:lnTo>
                    <a:pt x="513" y="240"/>
                  </a:lnTo>
                  <a:lnTo>
                    <a:pt x="486" y="249"/>
                  </a:lnTo>
                  <a:lnTo>
                    <a:pt x="461" y="257"/>
                  </a:lnTo>
                  <a:lnTo>
                    <a:pt x="439" y="265"/>
                  </a:lnTo>
                  <a:lnTo>
                    <a:pt x="424" y="268"/>
                  </a:lnTo>
                  <a:lnTo>
                    <a:pt x="408" y="269"/>
                  </a:lnTo>
                  <a:lnTo>
                    <a:pt x="219" y="269"/>
                  </a:lnTo>
                  <a:lnTo>
                    <a:pt x="210" y="271"/>
                  </a:lnTo>
                  <a:lnTo>
                    <a:pt x="209" y="271"/>
                  </a:lnTo>
                  <a:lnTo>
                    <a:pt x="207" y="271"/>
                  </a:lnTo>
                  <a:lnTo>
                    <a:pt x="203" y="272"/>
                  </a:lnTo>
                  <a:lnTo>
                    <a:pt x="203" y="272"/>
                  </a:lnTo>
                  <a:lnTo>
                    <a:pt x="202" y="272"/>
                  </a:lnTo>
                  <a:lnTo>
                    <a:pt x="197" y="273"/>
                  </a:lnTo>
                  <a:lnTo>
                    <a:pt x="192" y="274"/>
                  </a:lnTo>
                  <a:lnTo>
                    <a:pt x="185" y="275"/>
                  </a:lnTo>
                  <a:lnTo>
                    <a:pt x="183" y="277"/>
                  </a:lnTo>
                  <a:lnTo>
                    <a:pt x="172" y="280"/>
                  </a:lnTo>
                  <a:lnTo>
                    <a:pt x="159" y="284"/>
                  </a:lnTo>
                  <a:lnTo>
                    <a:pt x="159" y="285"/>
                  </a:lnTo>
                  <a:lnTo>
                    <a:pt x="132" y="297"/>
                  </a:lnTo>
                  <a:lnTo>
                    <a:pt x="128" y="298"/>
                  </a:lnTo>
                  <a:lnTo>
                    <a:pt x="98" y="315"/>
                  </a:lnTo>
                  <a:lnTo>
                    <a:pt x="92" y="318"/>
                  </a:lnTo>
                  <a:lnTo>
                    <a:pt x="62" y="342"/>
                  </a:lnTo>
                  <a:lnTo>
                    <a:pt x="59" y="346"/>
                  </a:lnTo>
                  <a:lnTo>
                    <a:pt x="45" y="360"/>
                  </a:lnTo>
                  <a:lnTo>
                    <a:pt x="31" y="376"/>
                  </a:lnTo>
                  <a:lnTo>
                    <a:pt x="28" y="379"/>
                  </a:lnTo>
                  <a:lnTo>
                    <a:pt x="15" y="398"/>
                  </a:lnTo>
                  <a:lnTo>
                    <a:pt x="3" y="418"/>
                  </a:lnTo>
                  <a:lnTo>
                    <a:pt x="2" y="421"/>
                  </a:lnTo>
                  <a:lnTo>
                    <a:pt x="0" y="423"/>
                  </a:lnTo>
                  <a:lnTo>
                    <a:pt x="0" y="314"/>
                  </a:lnTo>
                  <a:lnTo>
                    <a:pt x="4" y="267"/>
                  </a:lnTo>
                  <a:lnTo>
                    <a:pt x="14" y="223"/>
                  </a:lnTo>
                  <a:lnTo>
                    <a:pt x="29" y="181"/>
                  </a:lnTo>
                  <a:lnTo>
                    <a:pt x="51" y="143"/>
                  </a:lnTo>
                  <a:lnTo>
                    <a:pt x="77" y="107"/>
                  </a:lnTo>
                  <a:lnTo>
                    <a:pt x="108" y="76"/>
                  </a:lnTo>
                  <a:lnTo>
                    <a:pt x="144" y="50"/>
                  </a:lnTo>
                  <a:lnTo>
                    <a:pt x="182" y="28"/>
                  </a:lnTo>
                  <a:lnTo>
                    <a:pt x="223" y="13"/>
                  </a:lnTo>
                  <a:lnTo>
                    <a:pt x="268" y="2"/>
                  </a:lnTo>
                  <a:lnTo>
                    <a:pt x="3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6" name="Freeform 130">
              <a:extLst>
                <a:ext uri="{FF2B5EF4-FFF2-40B4-BE49-F238E27FC236}">
                  <a16:creationId xmlns:a16="http://schemas.microsoft.com/office/drawing/2014/main" id="{3E674B48-6999-189D-8379-6FB07AA5D7ED}"/>
                </a:ext>
              </a:extLst>
            </p:cNvPr>
            <p:cNvSpPr>
              <a:spLocks/>
            </p:cNvSpPr>
            <p:nvPr/>
          </p:nvSpPr>
          <p:spPr bwMode="auto">
            <a:xfrm>
              <a:off x="1872" y="3420"/>
              <a:ext cx="2314" cy="708"/>
            </a:xfrm>
            <a:custGeom>
              <a:avLst/>
              <a:gdLst>
                <a:gd name="T0" fmla="*/ 1657 w 2314"/>
                <a:gd name="T1" fmla="*/ 0 h 708"/>
                <a:gd name="T2" fmla="*/ 2137 w 2314"/>
                <a:gd name="T3" fmla="*/ 174 h 708"/>
                <a:gd name="T4" fmla="*/ 2168 w 2314"/>
                <a:gd name="T5" fmla="*/ 188 h 708"/>
                <a:gd name="T6" fmla="*/ 2195 w 2314"/>
                <a:gd name="T7" fmla="*/ 207 h 708"/>
                <a:gd name="T8" fmla="*/ 2217 w 2314"/>
                <a:gd name="T9" fmla="*/ 230 h 708"/>
                <a:gd name="T10" fmla="*/ 2236 w 2314"/>
                <a:gd name="T11" fmla="*/ 257 h 708"/>
                <a:gd name="T12" fmla="*/ 2249 w 2314"/>
                <a:gd name="T13" fmla="*/ 287 h 708"/>
                <a:gd name="T14" fmla="*/ 2258 w 2314"/>
                <a:gd name="T15" fmla="*/ 319 h 708"/>
                <a:gd name="T16" fmla="*/ 2314 w 2314"/>
                <a:gd name="T17" fmla="*/ 652 h 708"/>
                <a:gd name="T18" fmla="*/ 2314 w 2314"/>
                <a:gd name="T19" fmla="*/ 665 h 708"/>
                <a:gd name="T20" fmla="*/ 2312 w 2314"/>
                <a:gd name="T21" fmla="*/ 676 h 708"/>
                <a:gd name="T22" fmla="*/ 2307 w 2314"/>
                <a:gd name="T23" fmla="*/ 685 h 708"/>
                <a:gd name="T24" fmla="*/ 2303 w 2314"/>
                <a:gd name="T25" fmla="*/ 691 h 708"/>
                <a:gd name="T26" fmla="*/ 2297 w 2314"/>
                <a:gd name="T27" fmla="*/ 696 h 708"/>
                <a:gd name="T28" fmla="*/ 2290 w 2314"/>
                <a:gd name="T29" fmla="*/ 702 h 708"/>
                <a:gd name="T30" fmla="*/ 2279 w 2314"/>
                <a:gd name="T31" fmla="*/ 707 h 708"/>
                <a:gd name="T32" fmla="*/ 2266 w 2314"/>
                <a:gd name="T33" fmla="*/ 708 h 708"/>
                <a:gd name="T34" fmla="*/ 48 w 2314"/>
                <a:gd name="T35" fmla="*/ 708 h 708"/>
                <a:gd name="T36" fmla="*/ 35 w 2314"/>
                <a:gd name="T37" fmla="*/ 707 h 708"/>
                <a:gd name="T38" fmla="*/ 25 w 2314"/>
                <a:gd name="T39" fmla="*/ 702 h 708"/>
                <a:gd name="T40" fmla="*/ 17 w 2314"/>
                <a:gd name="T41" fmla="*/ 696 h 708"/>
                <a:gd name="T42" fmla="*/ 12 w 2314"/>
                <a:gd name="T43" fmla="*/ 691 h 708"/>
                <a:gd name="T44" fmla="*/ 7 w 2314"/>
                <a:gd name="T45" fmla="*/ 685 h 708"/>
                <a:gd name="T46" fmla="*/ 2 w 2314"/>
                <a:gd name="T47" fmla="*/ 676 h 708"/>
                <a:gd name="T48" fmla="*/ 0 w 2314"/>
                <a:gd name="T49" fmla="*/ 665 h 708"/>
                <a:gd name="T50" fmla="*/ 1 w 2314"/>
                <a:gd name="T51" fmla="*/ 652 h 708"/>
                <a:gd name="T52" fmla="*/ 56 w 2314"/>
                <a:gd name="T53" fmla="*/ 319 h 708"/>
                <a:gd name="T54" fmla="*/ 64 w 2314"/>
                <a:gd name="T55" fmla="*/ 287 h 708"/>
                <a:gd name="T56" fmla="*/ 78 w 2314"/>
                <a:gd name="T57" fmla="*/ 257 h 708"/>
                <a:gd name="T58" fmla="*/ 97 w 2314"/>
                <a:gd name="T59" fmla="*/ 230 h 708"/>
                <a:gd name="T60" fmla="*/ 119 w 2314"/>
                <a:gd name="T61" fmla="*/ 207 h 708"/>
                <a:gd name="T62" fmla="*/ 147 w 2314"/>
                <a:gd name="T63" fmla="*/ 188 h 708"/>
                <a:gd name="T64" fmla="*/ 177 w 2314"/>
                <a:gd name="T65" fmla="*/ 174 h 708"/>
                <a:gd name="T66" fmla="*/ 657 w 2314"/>
                <a:gd name="T67" fmla="*/ 0 h 708"/>
                <a:gd name="T68" fmla="*/ 877 w 2314"/>
                <a:gd name="T69" fmla="*/ 399 h 708"/>
                <a:gd name="T70" fmla="*/ 886 w 2314"/>
                <a:gd name="T71" fmla="*/ 412 h 708"/>
                <a:gd name="T72" fmla="*/ 899 w 2314"/>
                <a:gd name="T73" fmla="*/ 423 h 708"/>
                <a:gd name="T74" fmla="*/ 914 w 2314"/>
                <a:gd name="T75" fmla="*/ 429 h 708"/>
                <a:gd name="T76" fmla="*/ 930 w 2314"/>
                <a:gd name="T77" fmla="*/ 432 h 708"/>
                <a:gd name="T78" fmla="*/ 935 w 2314"/>
                <a:gd name="T79" fmla="*/ 432 h 708"/>
                <a:gd name="T80" fmla="*/ 949 w 2314"/>
                <a:gd name="T81" fmla="*/ 431 h 708"/>
                <a:gd name="T82" fmla="*/ 964 w 2314"/>
                <a:gd name="T83" fmla="*/ 425 h 708"/>
                <a:gd name="T84" fmla="*/ 977 w 2314"/>
                <a:gd name="T85" fmla="*/ 417 h 708"/>
                <a:gd name="T86" fmla="*/ 988 w 2314"/>
                <a:gd name="T87" fmla="*/ 406 h 708"/>
                <a:gd name="T88" fmla="*/ 1106 w 2314"/>
                <a:gd name="T89" fmla="*/ 244 h 708"/>
                <a:gd name="T90" fmla="*/ 1106 w 2314"/>
                <a:gd name="T91" fmla="*/ 244 h 708"/>
                <a:gd name="T92" fmla="*/ 1107 w 2314"/>
                <a:gd name="T93" fmla="*/ 244 h 708"/>
                <a:gd name="T94" fmla="*/ 1107 w 2314"/>
                <a:gd name="T95" fmla="*/ 243 h 708"/>
                <a:gd name="T96" fmla="*/ 1112 w 2314"/>
                <a:gd name="T97" fmla="*/ 237 h 708"/>
                <a:gd name="T98" fmla="*/ 1112 w 2314"/>
                <a:gd name="T99" fmla="*/ 237 h 708"/>
                <a:gd name="T100" fmla="*/ 1157 w 2314"/>
                <a:gd name="T101" fmla="*/ 175 h 708"/>
                <a:gd name="T102" fmla="*/ 1326 w 2314"/>
                <a:gd name="T103" fmla="*/ 406 h 708"/>
                <a:gd name="T104" fmla="*/ 1337 w 2314"/>
                <a:gd name="T105" fmla="*/ 417 h 708"/>
                <a:gd name="T106" fmla="*/ 1350 w 2314"/>
                <a:gd name="T107" fmla="*/ 425 h 708"/>
                <a:gd name="T108" fmla="*/ 1364 w 2314"/>
                <a:gd name="T109" fmla="*/ 431 h 708"/>
                <a:gd name="T110" fmla="*/ 1380 w 2314"/>
                <a:gd name="T111" fmla="*/ 432 h 708"/>
                <a:gd name="T112" fmla="*/ 1384 w 2314"/>
                <a:gd name="T113" fmla="*/ 432 h 708"/>
                <a:gd name="T114" fmla="*/ 1400 w 2314"/>
                <a:gd name="T115" fmla="*/ 429 h 708"/>
                <a:gd name="T116" fmla="*/ 1415 w 2314"/>
                <a:gd name="T117" fmla="*/ 423 h 708"/>
                <a:gd name="T118" fmla="*/ 1428 w 2314"/>
                <a:gd name="T119" fmla="*/ 412 h 708"/>
                <a:gd name="T120" fmla="*/ 1437 w 2314"/>
                <a:gd name="T121" fmla="*/ 399 h 708"/>
                <a:gd name="T122" fmla="*/ 1657 w 2314"/>
                <a:gd name="T12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4" h="708">
                  <a:moveTo>
                    <a:pt x="1657" y="0"/>
                  </a:moveTo>
                  <a:lnTo>
                    <a:pt x="2137" y="174"/>
                  </a:lnTo>
                  <a:lnTo>
                    <a:pt x="2168" y="188"/>
                  </a:lnTo>
                  <a:lnTo>
                    <a:pt x="2195" y="207"/>
                  </a:lnTo>
                  <a:lnTo>
                    <a:pt x="2217" y="230"/>
                  </a:lnTo>
                  <a:lnTo>
                    <a:pt x="2236" y="257"/>
                  </a:lnTo>
                  <a:lnTo>
                    <a:pt x="2249" y="287"/>
                  </a:lnTo>
                  <a:lnTo>
                    <a:pt x="2258" y="319"/>
                  </a:lnTo>
                  <a:lnTo>
                    <a:pt x="2314" y="652"/>
                  </a:lnTo>
                  <a:lnTo>
                    <a:pt x="2314" y="665"/>
                  </a:lnTo>
                  <a:lnTo>
                    <a:pt x="2312" y="676"/>
                  </a:lnTo>
                  <a:lnTo>
                    <a:pt x="2307" y="685"/>
                  </a:lnTo>
                  <a:lnTo>
                    <a:pt x="2303" y="691"/>
                  </a:lnTo>
                  <a:lnTo>
                    <a:pt x="2297" y="696"/>
                  </a:lnTo>
                  <a:lnTo>
                    <a:pt x="2290" y="702"/>
                  </a:lnTo>
                  <a:lnTo>
                    <a:pt x="2279" y="707"/>
                  </a:lnTo>
                  <a:lnTo>
                    <a:pt x="2266" y="708"/>
                  </a:lnTo>
                  <a:lnTo>
                    <a:pt x="48" y="708"/>
                  </a:lnTo>
                  <a:lnTo>
                    <a:pt x="35" y="707"/>
                  </a:lnTo>
                  <a:lnTo>
                    <a:pt x="25" y="702"/>
                  </a:lnTo>
                  <a:lnTo>
                    <a:pt x="17" y="696"/>
                  </a:lnTo>
                  <a:lnTo>
                    <a:pt x="12" y="691"/>
                  </a:lnTo>
                  <a:lnTo>
                    <a:pt x="7" y="685"/>
                  </a:lnTo>
                  <a:lnTo>
                    <a:pt x="2" y="676"/>
                  </a:lnTo>
                  <a:lnTo>
                    <a:pt x="0" y="665"/>
                  </a:lnTo>
                  <a:lnTo>
                    <a:pt x="1" y="652"/>
                  </a:lnTo>
                  <a:lnTo>
                    <a:pt x="56" y="319"/>
                  </a:lnTo>
                  <a:lnTo>
                    <a:pt x="64" y="287"/>
                  </a:lnTo>
                  <a:lnTo>
                    <a:pt x="78" y="257"/>
                  </a:lnTo>
                  <a:lnTo>
                    <a:pt x="97" y="230"/>
                  </a:lnTo>
                  <a:lnTo>
                    <a:pt x="119" y="207"/>
                  </a:lnTo>
                  <a:lnTo>
                    <a:pt x="147" y="188"/>
                  </a:lnTo>
                  <a:lnTo>
                    <a:pt x="177" y="174"/>
                  </a:lnTo>
                  <a:lnTo>
                    <a:pt x="657" y="0"/>
                  </a:lnTo>
                  <a:lnTo>
                    <a:pt x="877" y="399"/>
                  </a:lnTo>
                  <a:lnTo>
                    <a:pt x="886" y="412"/>
                  </a:lnTo>
                  <a:lnTo>
                    <a:pt x="899" y="423"/>
                  </a:lnTo>
                  <a:lnTo>
                    <a:pt x="914" y="429"/>
                  </a:lnTo>
                  <a:lnTo>
                    <a:pt x="930" y="432"/>
                  </a:lnTo>
                  <a:lnTo>
                    <a:pt x="935" y="432"/>
                  </a:lnTo>
                  <a:lnTo>
                    <a:pt x="949" y="431"/>
                  </a:lnTo>
                  <a:lnTo>
                    <a:pt x="964" y="425"/>
                  </a:lnTo>
                  <a:lnTo>
                    <a:pt x="977" y="417"/>
                  </a:lnTo>
                  <a:lnTo>
                    <a:pt x="988" y="406"/>
                  </a:lnTo>
                  <a:lnTo>
                    <a:pt x="1106" y="244"/>
                  </a:lnTo>
                  <a:lnTo>
                    <a:pt x="1106" y="244"/>
                  </a:lnTo>
                  <a:lnTo>
                    <a:pt x="1107" y="244"/>
                  </a:lnTo>
                  <a:lnTo>
                    <a:pt x="1107" y="243"/>
                  </a:lnTo>
                  <a:lnTo>
                    <a:pt x="1112" y="237"/>
                  </a:lnTo>
                  <a:lnTo>
                    <a:pt x="1112" y="237"/>
                  </a:lnTo>
                  <a:lnTo>
                    <a:pt x="1157" y="175"/>
                  </a:lnTo>
                  <a:lnTo>
                    <a:pt x="1326" y="406"/>
                  </a:lnTo>
                  <a:lnTo>
                    <a:pt x="1337" y="417"/>
                  </a:lnTo>
                  <a:lnTo>
                    <a:pt x="1350" y="425"/>
                  </a:lnTo>
                  <a:lnTo>
                    <a:pt x="1364" y="431"/>
                  </a:lnTo>
                  <a:lnTo>
                    <a:pt x="1380" y="432"/>
                  </a:lnTo>
                  <a:lnTo>
                    <a:pt x="1384" y="432"/>
                  </a:lnTo>
                  <a:lnTo>
                    <a:pt x="1400" y="429"/>
                  </a:lnTo>
                  <a:lnTo>
                    <a:pt x="1415" y="423"/>
                  </a:lnTo>
                  <a:lnTo>
                    <a:pt x="1428" y="412"/>
                  </a:lnTo>
                  <a:lnTo>
                    <a:pt x="1437" y="399"/>
                  </a:lnTo>
                  <a:lnTo>
                    <a:pt x="16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7" name="Freeform 131">
              <a:extLst>
                <a:ext uri="{FF2B5EF4-FFF2-40B4-BE49-F238E27FC236}">
                  <a16:creationId xmlns:a16="http://schemas.microsoft.com/office/drawing/2014/main" id="{07EFA22B-189B-F4D6-245A-1096D453C477}"/>
                </a:ext>
              </a:extLst>
            </p:cNvPr>
            <p:cNvSpPr>
              <a:spLocks/>
            </p:cNvSpPr>
            <p:nvPr/>
          </p:nvSpPr>
          <p:spPr bwMode="auto">
            <a:xfrm>
              <a:off x="2654" y="3353"/>
              <a:ext cx="282" cy="312"/>
            </a:xfrm>
            <a:custGeom>
              <a:avLst/>
              <a:gdLst>
                <a:gd name="T0" fmla="*/ 61 w 282"/>
                <a:gd name="T1" fmla="*/ 0 h 312"/>
                <a:gd name="T2" fmla="*/ 282 w 282"/>
                <a:gd name="T3" fmla="*/ 148 h 312"/>
                <a:gd name="T4" fmla="*/ 223 w 282"/>
                <a:gd name="T5" fmla="*/ 226 h 312"/>
                <a:gd name="T6" fmla="*/ 223 w 282"/>
                <a:gd name="T7" fmla="*/ 226 h 312"/>
                <a:gd name="T8" fmla="*/ 219 w 282"/>
                <a:gd name="T9" fmla="*/ 234 h 312"/>
                <a:gd name="T10" fmla="*/ 219 w 282"/>
                <a:gd name="T11" fmla="*/ 234 h 312"/>
                <a:gd name="T12" fmla="*/ 160 w 282"/>
                <a:gd name="T13" fmla="*/ 312 h 312"/>
                <a:gd name="T14" fmla="*/ 0 w 282"/>
                <a:gd name="T15" fmla="*/ 22 h 312"/>
                <a:gd name="T16" fmla="*/ 61 w 282"/>
                <a:gd name="T1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312">
                  <a:moveTo>
                    <a:pt x="61" y="0"/>
                  </a:moveTo>
                  <a:lnTo>
                    <a:pt x="282" y="148"/>
                  </a:lnTo>
                  <a:lnTo>
                    <a:pt x="223" y="226"/>
                  </a:lnTo>
                  <a:lnTo>
                    <a:pt x="223" y="226"/>
                  </a:lnTo>
                  <a:lnTo>
                    <a:pt x="219" y="234"/>
                  </a:lnTo>
                  <a:lnTo>
                    <a:pt x="219" y="234"/>
                  </a:lnTo>
                  <a:lnTo>
                    <a:pt x="160" y="312"/>
                  </a:lnTo>
                  <a:lnTo>
                    <a:pt x="0" y="22"/>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8" name="Freeform 132">
              <a:extLst>
                <a:ext uri="{FF2B5EF4-FFF2-40B4-BE49-F238E27FC236}">
                  <a16:creationId xmlns:a16="http://schemas.microsoft.com/office/drawing/2014/main" id="{0CE915AA-843E-A72E-1665-24CD8585FFE7}"/>
                </a:ext>
              </a:extLst>
            </p:cNvPr>
            <p:cNvSpPr>
              <a:spLocks/>
            </p:cNvSpPr>
            <p:nvPr/>
          </p:nvSpPr>
          <p:spPr bwMode="auto">
            <a:xfrm>
              <a:off x="2815" y="196"/>
              <a:ext cx="2989" cy="2341"/>
            </a:xfrm>
            <a:custGeom>
              <a:avLst/>
              <a:gdLst>
                <a:gd name="T0" fmla="*/ 0 w 2989"/>
                <a:gd name="T1" fmla="*/ 0 h 2341"/>
                <a:gd name="T2" fmla="*/ 2989 w 2989"/>
                <a:gd name="T3" fmla="*/ 0 h 2341"/>
                <a:gd name="T4" fmla="*/ 2989 w 2989"/>
                <a:gd name="T5" fmla="*/ 2341 h 2341"/>
                <a:gd name="T6" fmla="*/ 848 w 2989"/>
                <a:gd name="T7" fmla="*/ 2341 h 2341"/>
                <a:gd name="T8" fmla="*/ 852 w 2989"/>
                <a:gd name="T9" fmla="*/ 2334 h 2341"/>
                <a:gd name="T10" fmla="*/ 857 w 2989"/>
                <a:gd name="T11" fmla="*/ 2328 h 2341"/>
                <a:gd name="T12" fmla="*/ 870 w 2989"/>
                <a:gd name="T13" fmla="*/ 2300 h 2341"/>
                <a:gd name="T14" fmla="*/ 881 w 2989"/>
                <a:gd name="T15" fmla="*/ 2273 h 2341"/>
                <a:gd name="T16" fmla="*/ 887 w 2989"/>
                <a:gd name="T17" fmla="*/ 2243 h 2341"/>
                <a:gd name="T18" fmla="*/ 889 w 2989"/>
                <a:gd name="T19" fmla="*/ 2213 h 2341"/>
                <a:gd name="T20" fmla="*/ 889 w 2989"/>
                <a:gd name="T21" fmla="*/ 2206 h 2341"/>
                <a:gd name="T22" fmla="*/ 2784 w 2989"/>
                <a:gd name="T23" fmla="*/ 2206 h 2341"/>
                <a:gd name="T24" fmla="*/ 2806 w 2989"/>
                <a:gd name="T25" fmla="*/ 2203 h 2341"/>
                <a:gd name="T26" fmla="*/ 2824 w 2989"/>
                <a:gd name="T27" fmla="*/ 2193 h 2341"/>
                <a:gd name="T28" fmla="*/ 2838 w 2989"/>
                <a:gd name="T29" fmla="*/ 2179 h 2341"/>
                <a:gd name="T30" fmla="*/ 2846 w 2989"/>
                <a:gd name="T31" fmla="*/ 2161 h 2341"/>
                <a:gd name="T32" fmla="*/ 2850 w 2989"/>
                <a:gd name="T33" fmla="*/ 2141 h 2341"/>
                <a:gd name="T34" fmla="*/ 2850 w 2989"/>
                <a:gd name="T35" fmla="*/ 200 h 2341"/>
                <a:gd name="T36" fmla="*/ 2846 w 2989"/>
                <a:gd name="T37" fmla="*/ 178 h 2341"/>
                <a:gd name="T38" fmla="*/ 2838 w 2989"/>
                <a:gd name="T39" fmla="*/ 161 h 2341"/>
                <a:gd name="T40" fmla="*/ 2824 w 2989"/>
                <a:gd name="T41" fmla="*/ 146 h 2341"/>
                <a:gd name="T42" fmla="*/ 2806 w 2989"/>
                <a:gd name="T43" fmla="*/ 138 h 2341"/>
                <a:gd name="T44" fmla="*/ 2784 w 2989"/>
                <a:gd name="T45" fmla="*/ 134 h 2341"/>
                <a:gd name="T46" fmla="*/ 206 w 2989"/>
                <a:gd name="T47" fmla="*/ 134 h 2341"/>
                <a:gd name="T48" fmla="*/ 184 w 2989"/>
                <a:gd name="T49" fmla="*/ 138 h 2341"/>
                <a:gd name="T50" fmla="*/ 166 w 2989"/>
                <a:gd name="T51" fmla="*/ 146 h 2341"/>
                <a:gd name="T52" fmla="*/ 152 w 2989"/>
                <a:gd name="T53" fmla="*/ 161 h 2341"/>
                <a:gd name="T54" fmla="*/ 142 w 2989"/>
                <a:gd name="T55" fmla="*/ 178 h 2341"/>
                <a:gd name="T56" fmla="*/ 140 w 2989"/>
                <a:gd name="T57" fmla="*/ 200 h 2341"/>
                <a:gd name="T58" fmla="*/ 140 w 2989"/>
                <a:gd name="T59" fmla="*/ 1498 h 2341"/>
                <a:gd name="T60" fmla="*/ 0 w 2989"/>
                <a:gd name="T61" fmla="*/ 1498 h 2341"/>
                <a:gd name="T62" fmla="*/ 0 w 2989"/>
                <a:gd name="T63" fmla="*/ 0 h 2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89" h="2341">
                  <a:moveTo>
                    <a:pt x="0" y="0"/>
                  </a:moveTo>
                  <a:lnTo>
                    <a:pt x="2989" y="0"/>
                  </a:lnTo>
                  <a:lnTo>
                    <a:pt x="2989" y="2341"/>
                  </a:lnTo>
                  <a:lnTo>
                    <a:pt x="848" y="2341"/>
                  </a:lnTo>
                  <a:lnTo>
                    <a:pt x="852" y="2334"/>
                  </a:lnTo>
                  <a:lnTo>
                    <a:pt x="857" y="2328"/>
                  </a:lnTo>
                  <a:lnTo>
                    <a:pt x="870" y="2300"/>
                  </a:lnTo>
                  <a:lnTo>
                    <a:pt x="881" y="2273"/>
                  </a:lnTo>
                  <a:lnTo>
                    <a:pt x="887" y="2243"/>
                  </a:lnTo>
                  <a:lnTo>
                    <a:pt x="889" y="2213"/>
                  </a:lnTo>
                  <a:lnTo>
                    <a:pt x="889" y="2206"/>
                  </a:lnTo>
                  <a:lnTo>
                    <a:pt x="2784" y="2206"/>
                  </a:lnTo>
                  <a:lnTo>
                    <a:pt x="2806" y="2203"/>
                  </a:lnTo>
                  <a:lnTo>
                    <a:pt x="2824" y="2193"/>
                  </a:lnTo>
                  <a:lnTo>
                    <a:pt x="2838" y="2179"/>
                  </a:lnTo>
                  <a:lnTo>
                    <a:pt x="2846" y="2161"/>
                  </a:lnTo>
                  <a:lnTo>
                    <a:pt x="2850" y="2141"/>
                  </a:lnTo>
                  <a:lnTo>
                    <a:pt x="2850" y="200"/>
                  </a:lnTo>
                  <a:lnTo>
                    <a:pt x="2846" y="178"/>
                  </a:lnTo>
                  <a:lnTo>
                    <a:pt x="2838" y="161"/>
                  </a:lnTo>
                  <a:lnTo>
                    <a:pt x="2824" y="146"/>
                  </a:lnTo>
                  <a:lnTo>
                    <a:pt x="2806" y="138"/>
                  </a:lnTo>
                  <a:lnTo>
                    <a:pt x="2784" y="134"/>
                  </a:lnTo>
                  <a:lnTo>
                    <a:pt x="206" y="134"/>
                  </a:lnTo>
                  <a:lnTo>
                    <a:pt x="184" y="138"/>
                  </a:lnTo>
                  <a:lnTo>
                    <a:pt x="166" y="146"/>
                  </a:lnTo>
                  <a:lnTo>
                    <a:pt x="152" y="161"/>
                  </a:lnTo>
                  <a:lnTo>
                    <a:pt x="142" y="178"/>
                  </a:lnTo>
                  <a:lnTo>
                    <a:pt x="140" y="200"/>
                  </a:lnTo>
                  <a:lnTo>
                    <a:pt x="140" y="1498"/>
                  </a:lnTo>
                  <a:lnTo>
                    <a:pt x="0" y="1498"/>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19" name="Freeform 133">
              <a:extLst>
                <a:ext uri="{FF2B5EF4-FFF2-40B4-BE49-F238E27FC236}">
                  <a16:creationId xmlns:a16="http://schemas.microsoft.com/office/drawing/2014/main" id="{F643F9F4-3C76-7DA7-9671-61289AD0C565}"/>
                </a:ext>
              </a:extLst>
            </p:cNvPr>
            <p:cNvSpPr>
              <a:spLocks noEditPoints="1"/>
            </p:cNvSpPr>
            <p:nvPr/>
          </p:nvSpPr>
          <p:spPr bwMode="auto">
            <a:xfrm>
              <a:off x="3086" y="462"/>
              <a:ext cx="2448" cy="1809"/>
            </a:xfrm>
            <a:custGeom>
              <a:avLst/>
              <a:gdLst>
                <a:gd name="T0" fmla="*/ 1348 w 2448"/>
                <a:gd name="T1" fmla="*/ 793 h 1809"/>
                <a:gd name="T2" fmla="*/ 1348 w 2448"/>
                <a:gd name="T3" fmla="*/ 1623 h 1809"/>
                <a:gd name="T4" fmla="*/ 1644 w 2448"/>
                <a:gd name="T5" fmla="*/ 1623 h 1809"/>
                <a:gd name="T6" fmla="*/ 1644 w 2448"/>
                <a:gd name="T7" fmla="*/ 793 h 1809"/>
                <a:gd name="T8" fmla="*/ 1348 w 2448"/>
                <a:gd name="T9" fmla="*/ 793 h 1809"/>
                <a:gd name="T10" fmla="*/ 1893 w 2448"/>
                <a:gd name="T11" fmla="*/ 442 h 1809"/>
                <a:gd name="T12" fmla="*/ 1893 w 2448"/>
                <a:gd name="T13" fmla="*/ 1623 h 1809"/>
                <a:gd name="T14" fmla="*/ 2189 w 2448"/>
                <a:gd name="T15" fmla="*/ 1623 h 1809"/>
                <a:gd name="T16" fmla="*/ 2189 w 2448"/>
                <a:gd name="T17" fmla="*/ 442 h 1809"/>
                <a:gd name="T18" fmla="*/ 1893 w 2448"/>
                <a:gd name="T19" fmla="*/ 442 h 1809"/>
                <a:gd name="T20" fmla="*/ 803 w 2448"/>
                <a:gd name="T21" fmla="*/ 186 h 1809"/>
                <a:gd name="T22" fmla="*/ 803 w 2448"/>
                <a:gd name="T23" fmla="*/ 1623 h 1809"/>
                <a:gd name="T24" fmla="*/ 1099 w 2448"/>
                <a:gd name="T25" fmla="*/ 1623 h 1809"/>
                <a:gd name="T26" fmla="*/ 1099 w 2448"/>
                <a:gd name="T27" fmla="*/ 186 h 1809"/>
                <a:gd name="T28" fmla="*/ 803 w 2448"/>
                <a:gd name="T29" fmla="*/ 186 h 1809"/>
                <a:gd name="T30" fmla="*/ 0 w 2448"/>
                <a:gd name="T31" fmla="*/ 0 h 1809"/>
                <a:gd name="T32" fmla="*/ 2448 w 2448"/>
                <a:gd name="T33" fmla="*/ 0 h 1809"/>
                <a:gd name="T34" fmla="*/ 2448 w 2448"/>
                <a:gd name="T35" fmla="*/ 1809 h 1809"/>
                <a:gd name="T36" fmla="*/ 618 w 2448"/>
                <a:gd name="T37" fmla="*/ 1809 h 1809"/>
                <a:gd name="T38" fmla="*/ 618 w 2448"/>
                <a:gd name="T39" fmla="*/ 1641 h 1809"/>
                <a:gd name="T40" fmla="*/ 618 w 2448"/>
                <a:gd name="T41" fmla="*/ 1632 h 1809"/>
                <a:gd name="T42" fmla="*/ 617 w 2448"/>
                <a:gd name="T43" fmla="*/ 1628 h 1809"/>
                <a:gd name="T44" fmla="*/ 614 w 2448"/>
                <a:gd name="T45" fmla="*/ 1618 h 1809"/>
                <a:gd name="T46" fmla="*/ 611 w 2448"/>
                <a:gd name="T47" fmla="*/ 1603 h 1809"/>
                <a:gd name="T48" fmla="*/ 605 w 2448"/>
                <a:gd name="T49" fmla="*/ 1583 h 1809"/>
                <a:gd name="T50" fmla="*/ 597 w 2448"/>
                <a:gd name="T51" fmla="*/ 1562 h 1809"/>
                <a:gd name="T52" fmla="*/ 586 w 2448"/>
                <a:gd name="T53" fmla="*/ 1538 h 1809"/>
                <a:gd name="T54" fmla="*/ 572 w 2448"/>
                <a:gd name="T55" fmla="*/ 1514 h 1809"/>
                <a:gd name="T56" fmla="*/ 554 w 2448"/>
                <a:gd name="T57" fmla="*/ 1489 h 1809"/>
                <a:gd name="T58" fmla="*/ 554 w 2448"/>
                <a:gd name="T59" fmla="*/ 590 h 1809"/>
                <a:gd name="T60" fmla="*/ 258 w 2448"/>
                <a:gd name="T61" fmla="*/ 590 h 1809"/>
                <a:gd name="T62" fmla="*/ 258 w 2448"/>
                <a:gd name="T63" fmla="*/ 1232 h 1809"/>
                <a:gd name="T64" fmla="*/ 0 w 2448"/>
                <a:gd name="T65" fmla="*/ 1232 h 1809"/>
                <a:gd name="T66" fmla="*/ 0 w 2448"/>
                <a:gd name="T67" fmla="*/ 0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8" h="1809">
                  <a:moveTo>
                    <a:pt x="1348" y="793"/>
                  </a:moveTo>
                  <a:lnTo>
                    <a:pt x="1348" y="1623"/>
                  </a:lnTo>
                  <a:lnTo>
                    <a:pt x="1644" y="1623"/>
                  </a:lnTo>
                  <a:lnTo>
                    <a:pt x="1644" y="793"/>
                  </a:lnTo>
                  <a:lnTo>
                    <a:pt x="1348" y="793"/>
                  </a:lnTo>
                  <a:close/>
                  <a:moveTo>
                    <a:pt x="1893" y="442"/>
                  </a:moveTo>
                  <a:lnTo>
                    <a:pt x="1893" y="1623"/>
                  </a:lnTo>
                  <a:lnTo>
                    <a:pt x="2189" y="1623"/>
                  </a:lnTo>
                  <a:lnTo>
                    <a:pt x="2189" y="442"/>
                  </a:lnTo>
                  <a:lnTo>
                    <a:pt x="1893" y="442"/>
                  </a:lnTo>
                  <a:close/>
                  <a:moveTo>
                    <a:pt x="803" y="186"/>
                  </a:moveTo>
                  <a:lnTo>
                    <a:pt x="803" y="1623"/>
                  </a:lnTo>
                  <a:lnTo>
                    <a:pt x="1099" y="1623"/>
                  </a:lnTo>
                  <a:lnTo>
                    <a:pt x="1099" y="186"/>
                  </a:lnTo>
                  <a:lnTo>
                    <a:pt x="803" y="186"/>
                  </a:lnTo>
                  <a:close/>
                  <a:moveTo>
                    <a:pt x="0" y="0"/>
                  </a:moveTo>
                  <a:lnTo>
                    <a:pt x="2448" y="0"/>
                  </a:lnTo>
                  <a:lnTo>
                    <a:pt x="2448" y="1809"/>
                  </a:lnTo>
                  <a:lnTo>
                    <a:pt x="618" y="1809"/>
                  </a:lnTo>
                  <a:lnTo>
                    <a:pt x="618" y="1641"/>
                  </a:lnTo>
                  <a:lnTo>
                    <a:pt x="618" y="1632"/>
                  </a:lnTo>
                  <a:lnTo>
                    <a:pt x="617" y="1628"/>
                  </a:lnTo>
                  <a:lnTo>
                    <a:pt x="614" y="1618"/>
                  </a:lnTo>
                  <a:lnTo>
                    <a:pt x="611" y="1603"/>
                  </a:lnTo>
                  <a:lnTo>
                    <a:pt x="605" y="1583"/>
                  </a:lnTo>
                  <a:lnTo>
                    <a:pt x="597" y="1562"/>
                  </a:lnTo>
                  <a:lnTo>
                    <a:pt x="586" y="1538"/>
                  </a:lnTo>
                  <a:lnTo>
                    <a:pt x="572" y="1514"/>
                  </a:lnTo>
                  <a:lnTo>
                    <a:pt x="554" y="1489"/>
                  </a:lnTo>
                  <a:lnTo>
                    <a:pt x="554" y="590"/>
                  </a:lnTo>
                  <a:lnTo>
                    <a:pt x="258" y="590"/>
                  </a:lnTo>
                  <a:lnTo>
                    <a:pt x="258" y="1232"/>
                  </a:lnTo>
                  <a:lnTo>
                    <a:pt x="0" y="123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20" name="Group 42">
            <a:extLst>
              <a:ext uri="{FF2B5EF4-FFF2-40B4-BE49-F238E27FC236}">
                <a16:creationId xmlns:a16="http://schemas.microsoft.com/office/drawing/2014/main" id="{F8DF5769-2EBB-7BEA-4024-7867B13E641C}"/>
              </a:ext>
            </a:extLst>
          </p:cNvPr>
          <p:cNvGrpSpPr>
            <a:grpSpLocks noChangeAspect="1"/>
          </p:cNvGrpSpPr>
          <p:nvPr/>
        </p:nvGrpSpPr>
        <p:grpSpPr bwMode="auto">
          <a:xfrm>
            <a:off x="9290636" y="3058557"/>
            <a:ext cx="295726" cy="372396"/>
            <a:chOff x="4772" y="2013"/>
            <a:chExt cx="837" cy="1054"/>
          </a:xfrm>
          <a:solidFill>
            <a:srgbClr val="4472C4"/>
          </a:solidFill>
        </p:grpSpPr>
        <p:sp>
          <p:nvSpPr>
            <p:cNvPr id="221" name="Freeform 44">
              <a:extLst>
                <a:ext uri="{FF2B5EF4-FFF2-40B4-BE49-F238E27FC236}">
                  <a16:creationId xmlns:a16="http://schemas.microsoft.com/office/drawing/2014/main" id="{83C62185-DE28-5088-A092-23BDEC44FCAF}"/>
                </a:ext>
              </a:extLst>
            </p:cNvPr>
            <p:cNvSpPr>
              <a:spLocks/>
            </p:cNvSpPr>
            <p:nvPr/>
          </p:nvSpPr>
          <p:spPr bwMode="auto">
            <a:xfrm>
              <a:off x="5192" y="2187"/>
              <a:ext cx="204" cy="204"/>
            </a:xfrm>
            <a:custGeom>
              <a:avLst/>
              <a:gdLst>
                <a:gd name="T0" fmla="*/ 306 w 612"/>
                <a:gd name="T1" fmla="*/ 0 h 613"/>
                <a:gd name="T2" fmla="*/ 348 w 612"/>
                <a:gd name="T3" fmla="*/ 2 h 613"/>
                <a:gd name="T4" fmla="*/ 387 w 612"/>
                <a:gd name="T5" fmla="*/ 10 h 613"/>
                <a:gd name="T6" fmla="*/ 425 w 612"/>
                <a:gd name="T7" fmla="*/ 24 h 613"/>
                <a:gd name="T8" fmla="*/ 460 w 612"/>
                <a:gd name="T9" fmla="*/ 41 h 613"/>
                <a:gd name="T10" fmla="*/ 493 w 612"/>
                <a:gd name="T11" fmla="*/ 63 h 613"/>
                <a:gd name="T12" fmla="*/ 523 w 612"/>
                <a:gd name="T13" fmla="*/ 89 h 613"/>
                <a:gd name="T14" fmla="*/ 548 w 612"/>
                <a:gd name="T15" fmla="*/ 119 h 613"/>
                <a:gd name="T16" fmla="*/ 570 w 612"/>
                <a:gd name="T17" fmla="*/ 151 h 613"/>
                <a:gd name="T18" fmla="*/ 588 w 612"/>
                <a:gd name="T19" fmla="*/ 186 h 613"/>
                <a:gd name="T20" fmla="*/ 601 w 612"/>
                <a:gd name="T21" fmla="*/ 225 h 613"/>
                <a:gd name="T22" fmla="*/ 609 w 612"/>
                <a:gd name="T23" fmla="*/ 264 h 613"/>
                <a:gd name="T24" fmla="*/ 612 w 612"/>
                <a:gd name="T25" fmla="*/ 306 h 613"/>
                <a:gd name="T26" fmla="*/ 609 w 612"/>
                <a:gd name="T27" fmla="*/ 348 h 613"/>
                <a:gd name="T28" fmla="*/ 601 w 612"/>
                <a:gd name="T29" fmla="*/ 387 h 613"/>
                <a:gd name="T30" fmla="*/ 588 w 612"/>
                <a:gd name="T31" fmla="*/ 425 h 613"/>
                <a:gd name="T32" fmla="*/ 570 w 612"/>
                <a:gd name="T33" fmla="*/ 460 h 613"/>
                <a:gd name="T34" fmla="*/ 548 w 612"/>
                <a:gd name="T35" fmla="*/ 493 h 613"/>
                <a:gd name="T36" fmla="*/ 523 w 612"/>
                <a:gd name="T37" fmla="*/ 523 h 613"/>
                <a:gd name="T38" fmla="*/ 493 w 612"/>
                <a:gd name="T39" fmla="*/ 548 h 613"/>
                <a:gd name="T40" fmla="*/ 460 w 612"/>
                <a:gd name="T41" fmla="*/ 570 h 613"/>
                <a:gd name="T42" fmla="*/ 425 w 612"/>
                <a:gd name="T43" fmla="*/ 588 h 613"/>
                <a:gd name="T44" fmla="*/ 387 w 612"/>
                <a:gd name="T45" fmla="*/ 601 h 613"/>
                <a:gd name="T46" fmla="*/ 348 w 612"/>
                <a:gd name="T47" fmla="*/ 609 h 613"/>
                <a:gd name="T48" fmla="*/ 306 w 612"/>
                <a:gd name="T49" fmla="*/ 613 h 613"/>
                <a:gd name="T50" fmla="*/ 265 w 612"/>
                <a:gd name="T51" fmla="*/ 609 h 613"/>
                <a:gd name="T52" fmla="*/ 225 w 612"/>
                <a:gd name="T53" fmla="*/ 601 h 613"/>
                <a:gd name="T54" fmla="*/ 188 w 612"/>
                <a:gd name="T55" fmla="*/ 588 h 613"/>
                <a:gd name="T56" fmla="*/ 151 w 612"/>
                <a:gd name="T57" fmla="*/ 570 h 613"/>
                <a:gd name="T58" fmla="*/ 119 w 612"/>
                <a:gd name="T59" fmla="*/ 548 h 613"/>
                <a:gd name="T60" fmla="*/ 89 w 612"/>
                <a:gd name="T61" fmla="*/ 523 h 613"/>
                <a:gd name="T62" fmla="*/ 63 w 612"/>
                <a:gd name="T63" fmla="*/ 493 h 613"/>
                <a:gd name="T64" fmla="*/ 42 w 612"/>
                <a:gd name="T65" fmla="*/ 460 h 613"/>
                <a:gd name="T66" fmla="*/ 24 w 612"/>
                <a:gd name="T67" fmla="*/ 425 h 613"/>
                <a:gd name="T68" fmla="*/ 11 w 612"/>
                <a:gd name="T69" fmla="*/ 387 h 613"/>
                <a:gd name="T70" fmla="*/ 2 w 612"/>
                <a:gd name="T71" fmla="*/ 348 h 613"/>
                <a:gd name="T72" fmla="*/ 0 w 612"/>
                <a:gd name="T73" fmla="*/ 306 h 613"/>
                <a:gd name="T74" fmla="*/ 2 w 612"/>
                <a:gd name="T75" fmla="*/ 264 h 613"/>
                <a:gd name="T76" fmla="*/ 11 w 612"/>
                <a:gd name="T77" fmla="*/ 225 h 613"/>
                <a:gd name="T78" fmla="*/ 24 w 612"/>
                <a:gd name="T79" fmla="*/ 186 h 613"/>
                <a:gd name="T80" fmla="*/ 42 w 612"/>
                <a:gd name="T81" fmla="*/ 151 h 613"/>
                <a:gd name="T82" fmla="*/ 63 w 612"/>
                <a:gd name="T83" fmla="*/ 119 h 613"/>
                <a:gd name="T84" fmla="*/ 89 w 612"/>
                <a:gd name="T85" fmla="*/ 89 h 613"/>
                <a:gd name="T86" fmla="*/ 119 w 612"/>
                <a:gd name="T87" fmla="*/ 63 h 613"/>
                <a:gd name="T88" fmla="*/ 151 w 612"/>
                <a:gd name="T89" fmla="*/ 41 h 613"/>
                <a:gd name="T90" fmla="*/ 188 w 612"/>
                <a:gd name="T91" fmla="*/ 24 h 613"/>
                <a:gd name="T92" fmla="*/ 225 w 612"/>
                <a:gd name="T93" fmla="*/ 10 h 613"/>
                <a:gd name="T94" fmla="*/ 265 w 612"/>
                <a:gd name="T95" fmla="*/ 2 h 613"/>
                <a:gd name="T96" fmla="*/ 306 w 612"/>
                <a:gd name="T9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2" h="613">
                  <a:moveTo>
                    <a:pt x="306" y="0"/>
                  </a:moveTo>
                  <a:lnTo>
                    <a:pt x="348" y="2"/>
                  </a:lnTo>
                  <a:lnTo>
                    <a:pt x="387" y="10"/>
                  </a:lnTo>
                  <a:lnTo>
                    <a:pt x="425" y="24"/>
                  </a:lnTo>
                  <a:lnTo>
                    <a:pt x="460" y="41"/>
                  </a:lnTo>
                  <a:lnTo>
                    <a:pt x="493" y="63"/>
                  </a:lnTo>
                  <a:lnTo>
                    <a:pt x="523" y="89"/>
                  </a:lnTo>
                  <a:lnTo>
                    <a:pt x="548" y="119"/>
                  </a:lnTo>
                  <a:lnTo>
                    <a:pt x="570" y="151"/>
                  </a:lnTo>
                  <a:lnTo>
                    <a:pt x="588" y="186"/>
                  </a:lnTo>
                  <a:lnTo>
                    <a:pt x="601" y="225"/>
                  </a:lnTo>
                  <a:lnTo>
                    <a:pt x="609" y="264"/>
                  </a:lnTo>
                  <a:lnTo>
                    <a:pt x="612" y="306"/>
                  </a:lnTo>
                  <a:lnTo>
                    <a:pt x="609" y="348"/>
                  </a:lnTo>
                  <a:lnTo>
                    <a:pt x="601" y="387"/>
                  </a:lnTo>
                  <a:lnTo>
                    <a:pt x="588" y="425"/>
                  </a:lnTo>
                  <a:lnTo>
                    <a:pt x="570" y="460"/>
                  </a:lnTo>
                  <a:lnTo>
                    <a:pt x="548" y="493"/>
                  </a:lnTo>
                  <a:lnTo>
                    <a:pt x="523" y="523"/>
                  </a:lnTo>
                  <a:lnTo>
                    <a:pt x="493" y="548"/>
                  </a:lnTo>
                  <a:lnTo>
                    <a:pt x="460" y="570"/>
                  </a:lnTo>
                  <a:lnTo>
                    <a:pt x="425" y="588"/>
                  </a:lnTo>
                  <a:lnTo>
                    <a:pt x="387" y="601"/>
                  </a:lnTo>
                  <a:lnTo>
                    <a:pt x="348" y="609"/>
                  </a:lnTo>
                  <a:lnTo>
                    <a:pt x="306" y="613"/>
                  </a:lnTo>
                  <a:lnTo>
                    <a:pt x="265" y="609"/>
                  </a:lnTo>
                  <a:lnTo>
                    <a:pt x="225" y="601"/>
                  </a:lnTo>
                  <a:lnTo>
                    <a:pt x="188" y="588"/>
                  </a:lnTo>
                  <a:lnTo>
                    <a:pt x="151" y="570"/>
                  </a:lnTo>
                  <a:lnTo>
                    <a:pt x="119" y="548"/>
                  </a:lnTo>
                  <a:lnTo>
                    <a:pt x="89" y="523"/>
                  </a:lnTo>
                  <a:lnTo>
                    <a:pt x="63" y="493"/>
                  </a:lnTo>
                  <a:lnTo>
                    <a:pt x="42" y="460"/>
                  </a:lnTo>
                  <a:lnTo>
                    <a:pt x="24" y="425"/>
                  </a:lnTo>
                  <a:lnTo>
                    <a:pt x="11" y="387"/>
                  </a:lnTo>
                  <a:lnTo>
                    <a:pt x="2" y="348"/>
                  </a:lnTo>
                  <a:lnTo>
                    <a:pt x="0" y="306"/>
                  </a:lnTo>
                  <a:lnTo>
                    <a:pt x="2" y="264"/>
                  </a:lnTo>
                  <a:lnTo>
                    <a:pt x="11" y="225"/>
                  </a:lnTo>
                  <a:lnTo>
                    <a:pt x="24" y="186"/>
                  </a:lnTo>
                  <a:lnTo>
                    <a:pt x="42" y="151"/>
                  </a:lnTo>
                  <a:lnTo>
                    <a:pt x="63" y="119"/>
                  </a:lnTo>
                  <a:lnTo>
                    <a:pt x="89" y="89"/>
                  </a:lnTo>
                  <a:lnTo>
                    <a:pt x="119" y="63"/>
                  </a:lnTo>
                  <a:lnTo>
                    <a:pt x="151" y="41"/>
                  </a:lnTo>
                  <a:lnTo>
                    <a:pt x="188" y="24"/>
                  </a:lnTo>
                  <a:lnTo>
                    <a:pt x="225" y="10"/>
                  </a:lnTo>
                  <a:lnTo>
                    <a:pt x="265" y="2"/>
                  </a:lnTo>
                  <a:lnTo>
                    <a:pt x="30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22" name="Freeform 45">
              <a:extLst>
                <a:ext uri="{FF2B5EF4-FFF2-40B4-BE49-F238E27FC236}">
                  <a16:creationId xmlns:a16="http://schemas.microsoft.com/office/drawing/2014/main" id="{012677D1-35A6-6415-72F2-DFCA88838E2C}"/>
                </a:ext>
              </a:extLst>
            </p:cNvPr>
            <p:cNvSpPr>
              <a:spLocks/>
            </p:cNvSpPr>
            <p:nvPr/>
          </p:nvSpPr>
          <p:spPr bwMode="auto">
            <a:xfrm>
              <a:off x="5282" y="2507"/>
              <a:ext cx="131" cy="131"/>
            </a:xfrm>
            <a:custGeom>
              <a:avLst/>
              <a:gdLst>
                <a:gd name="T0" fmla="*/ 197 w 393"/>
                <a:gd name="T1" fmla="*/ 0 h 393"/>
                <a:gd name="T2" fmla="*/ 232 w 393"/>
                <a:gd name="T3" fmla="*/ 3 h 393"/>
                <a:gd name="T4" fmla="*/ 265 w 393"/>
                <a:gd name="T5" fmla="*/ 13 h 393"/>
                <a:gd name="T6" fmla="*/ 296 w 393"/>
                <a:gd name="T7" fmla="*/ 27 h 393"/>
                <a:gd name="T8" fmla="*/ 323 w 393"/>
                <a:gd name="T9" fmla="*/ 46 h 393"/>
                <a:gd name="T10" fmla="*/ 347 w 393"/>
                <a:gd name="T11" fmla="*/ 70 h 393"/>
                <a:gd name="T12" fmla="*/ 366 w 393"/>
                <a:gd name="T13" fmla="*/ 97 h 393"/>
                <a:gd name="T14" fmla="*/ 381 w 393"/>
                <a:gd name="T15" fmla="*/ 128 h 393"/>
                <a:gd name="T16" fmla="*/ 390 w 393"/>
                <a:gd name="T17" fmla="*/ 162 h 393"/>
                <a:gd name="T18" fmla="*/ 393 w 393"/>
                <a:gd name="T19" fmla="*/ 197 h 393"/>
                <a:gd name="T20" fmla="*/ 390 w 393"/>
                <a:gd name="T21" fmla="*/ 232 h 393"/>
                <a:gd name="T22" fmla="*/ 381 w 393"/>
                <a:gd name="T23" fmla="*/ 265 h 393"/>
                <a:gd name="T24" fmla="*/ 366 w 393"/>
                <a:gd name="T25" fmla="*/ 296 h 393"/>
                <a:gd name="T26" fmla="*/ 347 w 393"/>
                <a:gd name="T27" fmla="*/ 324 h 393"/>
                <a:gd name="T28" fmla="*/ 323 w 393"/>
                <a:gd name="T29" fmla="*/ 347 h 393"/>
                <a:gd name="T30" fmla="*/ 296 w 393"/>
                <a:gd name="T31" fmla="*/ 366 h 393"/>
                <a:gd name="T32" fmla="*/ 265 w 393"/>
                <a:gd name="T33" fmla="*/ 381 h 393"/>
                <a:gd name="T34" fmla="*/ 232 w 393"/>
                <a:gd name="T35" fmla="*/ 390 h 393"/>
                <a:gd name="T36" fmla="*/ 197 w 393"/>
                <a:gd name="T37" fmla="*/ 393 h 393"/>
                <a:gd name="T38" fmla="*/ 162 w 393"/>
                <a:gd name="T39" fmla="*/ 390 h 393"/>
                <a:gd name="T40" fmla="*/ 127 w 393"/>
                <a:gd name="T41" fmla="*/ 381 h 393"/>
                <a:gd name="T42" fmla="*/ 97 w 393"/>
                <a:gd name="T43" fmla="*/ 366 h 393"/>
                <a:gd name="T44" fmla="*/ 70 w 393"/>
                <a:gd name="T45" fmla="*/ 347 h 393"/>
                <a:gd name="T46" fmla="*/ 46 w 393"/>
                <a:gd name="T47" fmla="*/ 324 h 393"/>
                <a:gd name="T48" fmla="*/ 27 w 393"/>
                <a:gd name="T49" fmla="*/ 296 h 393"/>
                <a:gd name="T50" fmla="*/ 13 w 393"/>
                <a:gd name="T51" fmla="*/ 265 h 393"/>
                <a:gd name="T52" fmla="*/ 3 w 393"/>
                <a:gd name="T53" fmla="*/ 232 h 393"/>
                <a:gd name="T54" fmla="*/ 0 w 393"/>
                <a:gd name="T55" fmla="*/ 197 h 393"/>
                <a:gd name="T56" fmla="*/ 3 w 393"/>
                <a:gd name="T57" fmla="*/ 162 h 393"/>
                <a:gd name="T58" fmla="*/ 13 w 393"/>
                <a:gd name="T59" fmla="*/ 128 h 393"/>
                <a:gd name="T60" fmla="*/ 27 w 393"/>
                <a:gd name="T61" fmla="*/ 97 h 393"/>
                <a:gd name="T62" fmla="*/ 46 w 393"/>
                <a:gd name="T63" fmla="*/ 70 h 393"/>
                <a:gd name="T64" fmla="*/ 70 w 393"/>
                <a:gd name="T65" fmla="*/ 46 h 393"/>
                <a:gd name="T66" fmla="*/ 97 w 393"/>
                <a:gd name="T67" fmla="*/ 27 h 393"/>
                <a:gd name="T68" fmla="*/ 127 w 393"/>
                <a:gd name="T69" fmla="*/ 13 h 393"/>
                <a:gd name="T70" fmla="*/ 162 w 393"/>
                <a:gd name="T71" fmla="*/ 3 h 393"/>
                <a:gd name="T72" fmla="*/ 197 w 393"/>
                <a:gd name="T73"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3" h="393">
                  <a:moveTo>
                    <a:pt x="197" y="0"/>
                  </a:moveTo>
                  <a:lnTo>
                    <a:pt x="232" y="3"/>
                  </a:lnTo>
                  <a:lnTo>
                    <a:pt x="265" y="13"/>
                  </a:lnTo>
                  <a:lnTo>
                    <a:pt x="296" y="27"/>
                  </a:lnTo>
                  <a:lnTo>
                    <a:pt x="323" y="46"/>
                  </a:lnTo>
                  <a:lnTo>
                    <a:pt x="347" y="70"/>
                  </a:lnTo>
                  <a:lnTo>
                    <a:pt x="366" y="97"/>
                  </a:lnTo>
                  <a:lnTo>
                    <a:pt x="381" y="128"/>
                  </a:lnTo>
                  <a:lnTo>
                    <a:pt x="390" y="162"/>
                  </a:lnTo>
                  <a:lnTo>
                    <a:pt x="393" y="197"/>
                  </a:lnTo>
                  <a:lnTo>
                    <a:pt x="390" y="232"/>
                  </a:lnTo>
                  <a:lnTo>
                    <a:pt x="381" y="265"/>
                  </a:lnTo>
                  <a:lnTo>
                    <a:pt x="366" y="296"/>
                  </a:lnTo>
                  <a:lnTo>
                    <a:pt x="347" y="324"/>
                  </a:lnTo>
                  <a:lnTo>
                    <a:pt x="323" y="347"/>
                  </a:lnTo>
                  <a:lnTo>
                    <a:pt x="296" y="366"/>
                  </a:lnTo>
                  <a:lnTo>
                    <a:pt x="265" y="381"/>
                  </a:lnTo>
                  <a:lnTo>
                    <a:pt x="232" y="390"/>
                  </a:lnTo>
                  <a:lnTo>
                    <a:pt x="197" y="393"/>
                  </a:lnTo>
                  <a:lnTo>
                    <a:pt x="162" y="390"/>
                  </a:lnTo>
                  <a:lnTo>
                    <a:pt x="127" y="381"/>
                  </a:lnTo>
                  <a:lnTo>
                    <a:pt x="97" y="366"/>
                  </a:lnTo>
                  <a:lnTo>
                    <a:pt x="70" y="347"/>
                  </a:lnTo>
                  <a:lnTo>
                    <a:pt x="46" y="324"/>
                  </a:lnTo>
                  <a:lnTo>
                    <a:pt x="27" y="296"/>
                  </a:lnTo>
                  <a:lnTo>
                    <a:pt x="13" y="265"/>
                  </a:lnTo>
                  <a:lnTo>
                    <a:pt x="3" y="232"/>
                  </a:lnTo>
                  <a:lnTo>
                    <a:pt x="0" y="197"/>
                  </a:lnTo>
                  <a:lnTo>
                    <a:pt x="3" y="162"/>
                  </a:lnTo>
                  <a:lnTo>
                    <a:pt x="13" y="128"/>
                  </a:lnTo>
                  <a:lnTo>
                    <a:pt x="27" y="97"/>
                  </a:lnTo>
                  <a:lnTo>
                    <a:pt x="46" y="70"/>
                  </a:lnTo>
                  <a:lnTo>
                    <a:pt x="70" y="46"/>
                  </a:lnTo>
                  <a:lnTo>
                    <a:pt x="97" y="27"/>
                  </a:lnTo>
                  <a:lnTo>
                    <a:pt x="127" y="13"/>
                  </a:lnTo>
                  <a:lnTo>
                    <a:pt x="162" y="3"/>
                  </a:lnTo>
                  <a:lnTo>
                    <a:pt x="1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sp>
          <p:nvSpPr>
            <p:cNvPr id="223" name="Freeform 46">
              <a:extLst>
                <a:ext uri="{FF2B5EF4-FFF2-40B4-BE49-F238E27FC236}">
                  <a16:creationId xmlns:a16="http://schemas.microsoft.com/office/drawing/2014/main" id="{3E1D36E0-C06C-5754-81E8-3FC5EF1450F2}"/>
                </a:ext>
              </a:extLst>
            </p:cNvPr>
            <p:cNvSpPr>
              <a:spLocks noEditPoints="1"/>
            </p:cNvSpPr>
            <p:nvPr/>
          </p:nvSpPr>
          <p:spPr bwMode="auto">
            <a:xfrm>
              <a:off x="4772" y="2013"/>
              <a:ext cx="837" cy="1054"/>
            </a:xfrm>
            <a:custGeom>
              <a:avLst/>
              <a:gdLst>
                <a:gd name="T0" fmla="*/ 1521 w 2511"/>
                <a:gd name="T1" fmla="*/ 1479 h 3162"/>
                <a:gd name="T2" fmla="*/ 1439 w 2511"/>
                <a:gd name="T3" fmla="*/ 1684 h 3162"/>
                <a:gd name="T4" fmla="*/ 1526 w 2511"/>
                <a:gd name="T5" fmla="*/ 1887 h 3162"/>
                <a:gd name="T6" fmla="*/ 1733 w 2511"/>
                <a:gd name="T7" fmla="*/ 1968 h 3162"/>
                <a:gd name="T8" fmla="*/ 1936 w 2511"/>
                <a:gd name="T9" fmla="*/ 1880 h 3162"/>
                <a:gd name="T10" fmla="*/ 2016 w 2511"/>
                <a:gd name="T11" fmla="*/ 1676 h 3162"/>
                <a:gd name="T12" fmla="*/ 1928 w 2511"/>
                <a:gd name="T13" fmla="*/ 1472 h 3162"/>
                <a:gd name="T14" fmla="*/ 1724 w 2511"/>
                <a:gd name="T15" fmla="*/ 1391 h 3162"/>
                <a:gd name="T16" fmla="*/ 1450 w 2511"/>
                <a:gd name="T17" fmla="*/ 395 h 3162"/>
                <a:gd name="T18" fmla="*/ 1201 w 2511"/>
                <a:gd name="T19" fmla="*/ 568 h 3162"/>
                <a:gd name="T20" fmla="*/ 1119 w 2511"/>
                <a:gd name="T21" fmla="*/ 856 h 3162"/>
                <a:gd name="T22" fmla="*/ 1239 w 2511"/>
                <a:gd name="T23" fmla="*/ 1134 h 3162"/>
                <a:gd name="T24" fmla="*/ 1526 w 2511"/>
                <a:gd name="T25" fmla="*/ 1383 h 3162"/>
                <a:gd name="T26" fmla="*/ 1786 w 2511"/>
                <a:gd name="T27" fmla="*/ 1339 h 3162"/>
                <a:gd name="T28" fmla="*/ 1978 w 2511"/>
                <a:gd name="T29" fmla="*/ 1010 h 3162"/>
                <a:gd name="T30" fmla="*/ 2001 w 2511"/>
                <a:gd name="T31" fmla="*/ 710 h 3162"/>
                <a:gd name="T32" fmla="*/ 1827 w 2511"/>
                <a:gd name="T33" fmla="*/ 462 h 3162"/>
                <a:gd name="T34" fmla="*/ 1410 w 2511"/>
                <a:gd name="T35" fmla="*/ 3 h 3162"/>
                <a:gd name="T36" fmla="*/ 1857 w 2511"/>
                <a:gd name="T37" fmla="*/ 95 h 3162"/>
                <a:gd name="T38" fmla="*/ 2181 w 2511"/>
                <a:gd name="T39" fmla="*/ 322 h 3162"/>
                <a:gd name="T40" fmla="*/ 2399 w 2511"/>
                <a:gd name="T41" fmla="*/ 626 h 3162"/>
                <a:gd name="T42" fmla="*/ 2502 w 2511"/>
                <a:gd name="T43" fmla="*/ 935 h 3162"/>
                <a:gd name="T44" fmla="*/ 2478 w 2511"/>
                <a:gd name="T45" fmla="*/ 1324 h 3162"/>
                <a:gd name="T46" fmla="*/ 2348 w 2511"/>
                <a:gd name="T47" fmla="*/ 1684 h 3162"/>
                <a:gd name="T48" fmla="*/ 2178 w 2511"/>
                <a:gd name="T49" fmla="*/ 1960 h 3162"/>
                <a:gd name="T50" fmla="*/ 2044 w 2511"/>
                <a:gd name="T51" fmla="*/ 2176 h 3162"/>
                <a:gd name="T52" fmla="*/ 2016 w 2511"/>
                <a:gd name="T53" fmla="*/ 2402 h 3162"/>
                <a:gd name="T54" fmla="*/ 2119 w 2511"/>
                <a:gd name="T55" fmla="*/ 2693 h 3162"/>
                <a:gd name="T56" fmla="*/ 2286 w 2511"/>
                <a:gd name="T57" fmla="*/ 2935 h 3162"/>
                <a:gd name="T58" fmla="*/ 2442 w 2511"/>
                <a:gd name="T59" fmla="*/ 3100 h 3162"/>
                <a:gd name="T60" fmla="*/ 2511 w 2511"/>
                <a:gd name="T61" fmla="*/ 3162 h 3162"/>
                <a:gd name="T62" fmla="*/ 789 w 2511"/>
                <a:gd name="T63" fmla="*/ 3135 h 3162"/>
                <a:gd name="T64" fmla="*/ 897 w 2511"/>
                <a:gd name="T65" fmla="*/ 3037 h 3162"/>
                <a:gd name="T66" fmla="*/ 974 w 2511"/>
                <a:gd name="T67" fmla="*/ 2864 h 3162"/>
                <a:gd name="T68" fmla="*/ 921 w 2511"/>
                <a:gd name="T69" fmla="*/ 2670 h 3162"/>
                <a:gd name="T70" fmla="*/ 697 w 2511"/>
                <a:gd name="T71" fmla="*/ 2709 h 3162"/>
                <a:gd name="T72" fmla="*/ 448 w 2511"/>
                <a:gd name="T73" fmla="*/ 2721 h 3162"/>
                <a:gd name="T74" fmla="*/ 292 w 2511"/>
                <a:gd name="T75" fmla="*/ 2614 h 3162"/>
                <a:gd name="T76" fmla="*/ 287 w 2511"/>
                <a:gd name="T77" fmla="*/ 2489 h 3162"/>
                <a:gd name="T78" fmla="*/ 305 w 2511"/>
                <a:gd name="T79" fmla="*/ 2372 h 3162"/>
                <a:gd name="T80" fmla="*/ 233 w 2511"/>
                <a:gd name="T81" fmla="*/ 2268 h 3162"/>
                <a:gd name="T82" fmla="*/ 201 w 2511"/>
                <a:gd name="T83" fmla="*/ 2108 h 3162"/>
                <a:gd name="T84" fmla="*/ 222 w 2511"/>
                <a:gd name="T85" fmla="*/ 1976 h 3162"/>
                <a:gd name="T86" fmla="*/ 195 w 2511"/>
                <a:gd name="T87" fmla="*/ 1954 h 3162"/>
                <a:gd name="T88" fmla="*/ 73 w 2511"/>
                <a:gd name="T89" fmla="*/ 1912 h 3162"/>
                <a:gd name="T90" fmla="*/ 0 w 2511"/>
                <a:gd name="T91" fmla="*/ 1837 h 3162"/>
                <a:gd name="T92" fmla="*/ 36 w 2511"/>
                <a:gd name="T93" fmla="*/ 1735 h 3162"/>
                <a:gd name="T94" fmla="*/ 131 w 2511"/>
                <a:gd name="T95" fmla="*/ 1559 h 3162"/>
                <a:gd name="T96" fmla="*/ 230 w 2511"/>
                <a:gd name="T97" fmla="*/ 1397 h 3162"/>
                <a:gd name="T98" fmla="*/ 274 w 2511"/>
                <a:gd name="T99" fmla="*/ 1326 h 3162"/>
                <a:gd name="T100" fmla="*/ 242 w 2511"/>
                <a:gd name="T101" fmla="*/ 1264 h 3162"/>
                <a:gd name="T102" fmla="*/ 198 w 2511"/>
                <a:gd name="T103" fmla="*/ 1158 h 3162"/>
                <a:gd name="T104" fmla="*/ 204 w 2511"/>
                <a:gd name="T105" fmla="*/ 979 h 3162"/>
                <a:gd name="T106" fmla="*/ 294 w 2511"/>
                <a:gd name="T107" fmla="*/ 637 h 3162"/>
                <a:gd name="T108" fmla="*/ 494 w 2511"/>
                <a:gd name="T109" fmla="*/ 278 h 3162"/>
                <a:gd name="T110" fmla="*/ 810 w 2511"/>
                <a:gd name="T111" fmla="*/ 74 h 3162"/>
                <a:gd name="T112" fmla="*/ 1243 w 2511"/>
                <a:gd name="T113" fmla="*/ 0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11" h="3162">
                  <a:moveTo>
                    <a:pt x="1709" y="1323"/>
                  </a:moveTo>
                  <a:lnTo>
                    <a:pt x="1603" y="1345"/>
                  </a:lnTo>
                  <a:lnTo>
                    <a:pt x="1616" y="1414"/>
                  </a:lnTo>
                  <a:lnTo>
                    <a:pt x="1581" y="1430"/>
                  </a:lnTo>
                  <a:lnTo>
                    <a:pt x="1549" y="1453"/>
                  </a:lnTo>
                  <a:lnTo>
                    <a:pt x="1521" y="1479"/>
                  </a:lnTo>
                  <a:lnTo>
                    <a:pt x="1462" y="1440"/>
                  </a:lnTo>
                  <a:lnTo>
                    <a:pt x="1402" y="1533"/>
                  </a:lnTo>
                  <a:lnTo>
                    <a:pt x="1461" y="1570"/>
                  </a:lnTo>
                  <a:lnTo>
                    <a:pt x="1449" y="1607"/>
                  </a:lnTo>
                  <a:lnTo>
                    <a:pt x="1441" y="1645"/>
                  </a:lnTo>
                  <a:lnTo>
                    <a:pt x="1439" y="1684"/>
                  </a:lnTo>
                  <a:lnTo>
                    <a:pt x="1371" y="1698"/>
                  </a:lnTo>
                  <a:lnTo>
                    <a:pt x="1394" y="1806"/>
                  </a:lnTo>
                  <a:lnTo>
                    <a:pt x="1462" y="1791"/>
                  </a:lnTo>
                  <a:lnTo>
                    <a:pt x="1480" y="1827"/>
                  </a:lnTo>
                  <a:lnTo>
                    <a:pt x="1501" y="1859"/>
                  </a:lnTo>
                  <a:lnTo>
                    <a:pt x="1526" y="1887"/>
                  </a:lnTo>
                  <a:lnTo>
                    <a:pt x="1489" y="1946"/>
                  </a:lnTo>
                  <a:lnTo>
                    <a:pt x="1581" y="2006"/>
                  </a:lnTo>
                  <a:lnTo>
                    <a:pt x="1619" y="1947"/>
                  </a:lnTo>
                  <a:lnTo>
                    <a:pt x="1655" y="1959"/>
                  </a:lnTo>
                  <a:lnTo>
                    <a:pt x="1694" y="1966"/>
                  </a:lnTo>
                  <a:lnTo>
                    <a:pt x="1733" y="1968"/>
                  </a:lnTo>
                  <a:lnTo>
                    <a:pt x="1747" y="2037"/>
                  </a:lnTo>
                  <a:lnTo>
                    <a:pt x="1854" y="2014"/>
                  </a:lnTo>
                  <a:lnTo>
                    <a:pt x="1839" y="1946"/>
                  </a:lnTo>
                  <a:lnTo>
                    <a:pt x="1874" y="1928"/>
                  </a:lnTo>
                  <a:lnTo>
                    <a:pt x="1907" y="1906"/>
                  </a:lnTo>
                  <a:lnTo>
                    <a:pt x="1936" y="1880"/>
                  </a:lnTo>
                  <a:lnTo>
                    <a:pt x="1993" y="1919"/>
                  </a:lnTo>
                  <a:lnTo>
                    <a:pt x="2053" y="1827"/>
                  </a:lnTo>
                  <a:lnTo>
                    <a:pt x="1995" y="1788"/>
                  </a:lnTo>
                  <a:lnTo>
                    <a:pt x="2007" y="1752"/>
                  </a:lnTo>
                  <a:lnTo>
                    <a:pt x="2014" y="1714"/>
                  </a:lnTo>
                  <a:lnTo>
                    <a:pt x="2016" y="1676"/>
                  </a:lnTo>
                  <a:lnTo>
                    <a:pt x="2084" y="1661"/>
                  </a:lnTo>
                  <a:lnTo>
                    <a:pt x="2062" y="1554"/>
                  </a:lnTo>
                  <a:lnTo>
                    <a:pt x="1994" y="1568"/>
                  </a:lnTo>
                  <a:lnTo>
                    <a:pt x="1977" y="1533"/>
                  </a:lnTo>
                  <a:lnTo>
                    <a:pt x="1954" y="1501"/>
                  </a:lnTo>
                  <a:lnTo>
                    <a:pt x="1928" y="1472"/>
                  </a:lnTo>
                  <a:lnTo>
                    <a:pt x="1967" y="1414"/>
                  </a:lnTo>
                  <a:lnTo>
                    <a:pt x="1876" y="1354"/>
                  </a:lnTo>
                  <a:lnTo>
                    <a:pt x="1837" y="1413"/>
                  </a:lnTo>
                  <a:lnTo>
                    <a:pt x="1800" y="1400"/>
                  </a:lnTo>
                  <a:lnTo>
                    <a:pt x="1763" y="1393"/>
                  </a:lnTo>
                  <a:lnTo>
                    <a:pt x="1724" y="1391"/>
                  </a:lnTo>
                  <a:lnTo>
                    <a:pt x="1709" y="1323"/>
                  </a:lnTo>
                  <a:close/>
                  <a:moveTo>
                    <a:pt x="1608" y="273"/>
                  </a:moveTo>
                  <a:lnTo>
                    <a:pt x="1583" y="379"/>
                  </a:lnTo>
                  <a:lnTo>
                    <a:pt x="1538" y="379"/>
                  </a:lnTo>
                  <a:lnTo>
                    <a:pt x="1494" y="385"/>
                  </a:lnTo>
                  <a:lnTo>
                    <a:pt x="1450" y="395"/>
                  </a:lnTo>
                  <a:lnTo>
                    <a:pt x="1406" y="409"/>
                  </a:lnTo>
                  <a:lnTo>
                    <a:pt x="1348" y="316"/>
                  </a:lnTo>
                  <a:lnTo>
                    <a:pt x="1203" y="406"/>
                  </a:lnTo>
                  <a:lnTo>
                    <a:pt x="1261" y="499"/>
                  </a:lnTo>
                  <a:lnTo>
                    <a:pt x="1229" y="532"/>
                  </a:lnTo>
                  <a:lnTo>
                    <a:pt x="1201" y="568"/>
                  </a:lnTo>
                  <a:lnTo>
                    <a:pt x="1177" y="606"/>
                  </a:lnTo>
                  <a:lnTo>
                    <a:pt x="1157" y="645"/>
                  </a:lnTo>
                  <a:lnTo>
                    <a:pt x="1051" y="621"/>
                  </a:lnTo>
                  <a:lnTo>
                    <a:pt x="1013" y="787"/>
                  </a:lnTo>
                  <a:lnTo>
                    <a:pt x="1119" y="812"/>
                  </a:lnTo>
                  <a:lnTo>
                    <a:pt x="1119" y="856"/>
                  </a:lnTo>
                  <a:lnTo>
                    <a:pt x="1124" y="901"/>
                  </a:lnTo>
                  <a:lnTo>
                    <a:pt x="1134" y="945"/>
                  </a:lnTo>
                  <a:lnTo>
                    <a:pt x="1149" y="989"/>
                  </a:lnTo>
                  <a:lnTo>
                    <a:pt x="1057" y="1047"/>
                  </a:lnTo>
                  <a:lnTo>
                    <a:pt x="1147" y="1191"/>
                  </a:lnTo>
                  <a:lnTo>
                    <a:pt x="1239" y="1134"/>
                  </a:lnTo>
                  <a:lnTo>
                    <a:pt x="1272" y="1166"/>
                  </a:lnTo>
                  <a:lnTo>
                    <a:pt x="1307" y="1194"/>
                  </a:lnTo>
                  <a:lnTo>
                    <a:pt x="1345" y="1218"/>
                  </a:lnTo>
                  <a:lnTo>
                    <a:pt x="1384" y="1238"/>
                  </a:lnTo>
                  <a:lnTo>
                    <a:pt x="1361" y="1345"/>
                  </a:lnTo>
                  <a:lnTo>
                    <a:pt x="1526" y="1383"/>
                  </a:lnTo>
                  <a:lnTo>
                    <a:pt x="1551" y="1277"/>
                  </a:lnTo>
                  <a:lnTo>
                    <a:pt x="1595" y="1276"/>
                  </a:lnTo>
                  <a:lnTo>
                    <a:pt x="1641" y="1271"/>
                  </a:lnTo>
                  <a:lnTo>
                    <a:pt x="1685" y="1261"/>
                  </a:lnTo>
                  <a:lnTo>
                    <a:pt x="1729" y="1247"/>
                  </a:lnTo>
                  <a:lnTo>
                    <a:pt x="1786" y="1339"/>
                  </a:lnTo>
                  <a:lnTo>
                    <a:pt x="1930" y="1248"/>
                  </a:lnTo>
                  <a:lnTo>
                    <a:pt x="1873" y="1156"/>
                  </a:lnTo>
                  <a:lnTo>
                    <a:pt x="1906" y="1123"/>
                  </a:lnTo>
                  <a:lnTo>
                    <a:pt x="1933" y="1088"/>
                  </a:lnTo>
                  <a:lnTo>
                    <a:pt x="1957" y="1050"/>
                  </a:lnTo>
                  <a:lnTo>
                    <a:pt x="1978" y="1010"/>
                  </a:lnTo>
                  <a:lnTo>
                    <a:pt x="2083" y="1034"/>
                  </a:lnTo>
                  <a:lnTo>
                    <a:pt x="2122" y="869"/>
                  </a:lnTo>
                  <a:lnTo>
                    <a:pt x="2016" y="844"/>
                  </a:lnTo>
                  <a:lnTo>
                    <a:pt x="2015" y="799"/>
                  </a:lnTo>
                  <a:lnTo>
                    <a:pt x="2010" y="754"/>
                  </a:lnTo>
                  <a:lnTo>
                    <a:pt x="2001" y="710"/>
                  </a:lnTo>
                  <a:lnTo>
                    <a:pt x="1986" y="666"/>
                  </a:lnTo>
                  <a:lnTo>
                    <a:pt x="2078" y="609"/>
                  </a:lnTo>
                  <a:lnTo>
                    <a:pt x="1988" y="464"/>
                  </a:lnTo>
                  <a:lnTo>
                    <a:pt x="1896" y="522"/>
                  </a:lnTo>
                  <a:lnTo>
                    <a:pt x="1863" y="490"/>
                  </a:lnTo>
                  <a:lnTo>
                    <a:pt x="1827" y="462"/>
                  </a:lnTo>
                  <a:lnTo>
                    <a:pt x="1790" y="437"/>
                  </a:lnTo>
                  <a:lnTo>
                    <a:pt x="1749" y="418"/>
                  </a:lnTo>
                  <a:lnTo>
                    <a:pt x="1774" y="311"/>
                  </a:lnTo>
                  <a:lnTo>
                    <a:pt x="1608" y="273"/>
                  </a:lnTo>
                  <a:close/>
                  <a:moveTo>
                    <a:pt x="1325" y="0"/>
                  </a:moveTo>
                  <a:lnTo>
                    <a:pt x="1410" y="3"/>
                  </a:lnTo>
                  <a:lnTo>
                    <a:pt x="1498" y="9"/>
                  </a:lnTo>
                  <a:lnTo>
                    <a:pt x="1588" y="19"/>
                  </a:lnTo>
                  <a:lnTo>
                    <a:pt x="1659" y="31"/>
                  </a:lnTo>
                  <a:lnTo>
                    <a:pt x="1728" y="47"/>
                  </a:lnTo>
                  <a:lnTo>
                    <a:pt x="1794" y="69"/>
                  </a:lnTo>
                  <a:lnTo>
                    <a:pt x="1857" y="95"/>
                  </a:lnTo>
                  <a:lnTo>
                    <a:pt x="1918" y="124"/>
                  </a:lnTo>
                  <a:lnTo>
                    <a:pt x="1976" y="158"/>
                  </a:lnTo>
                  <a:lnTo>
                    <a:pt x="2032" y="194"/>
                  </a:lnTo>
                  <a:lnTo>
                    <a:pt x="2083" y="235"/>
                  </a:lnTo>
                  <a:lnTo>
                    <a:pt x="2134" y="277"/>
                  </a:lnTo>
                  <a:lnTo>
                    <a:pt x="2181" y="322"/>
                  </a:lnTo>
                  <a:lnTo>
                    <a:pt x="2224" y="370"/>
                  </a:lnTo>
                  <a:lnTo>
                    <a:pt x="2265" y="419"/>
                  </a:lnTo>
                  <a:lnTo>
                    <a:pt x="2304" y="469"/>
                  </a:lnTo>
                  <a:lnTo>
                    <a:pt x="2338" y="520"/>
                  </a:lnTo>
                  <a:lnTo>
                    <a:pt x="2370" y="573"/>
                  </a:lnTo>
                  <a:lnTo>
                    <a:pt x="2399" y="626"/>
                  </a:lnTo>
                  <a:lnTo>
                    <a:pt x="2424" y="678"/>
                  </a:lnTo>
                  <a:lnTo>
                    <a:pt x="2446" y="732"/>
                  </a:lnTo>
                  <a:lnTo>
                    <a:pt x="2465" y="784"/>
                  </a:lnTo>
                  <a:lnTo>
                    <a:pt x="2480" y="836"/>
                  </a:lnTo>
                  <a:lnTo>
                    <a:pt x="2493" y="886"/>
                  </a:lnTo>
                  <a:lnTo>
                    <a:pt x="2502" y="935"/>
                  </a:lnTo>
                  <a:lnTo>
                    <a:pt x="2507" y="982"/>
                  </a:lnTo>
                  <a:lnTo>
                    <a:pt x="2509" y="1027"/>
                  </a:lnTo>
                  <a:lnTo>
                    <a:pt x="2507" y="1107"/>
                  </a:lnTo>
                  <a:lnTo>
                    <a:pt x="2502" y="1182"/>
                  </a:lnTo>
                  <a:lnTo>
                    <a:pt x="2492" y="1255"/>
                  </a:lnTo>
                  <a:lnTo>
                    <a:pt x="2478" y="1324"/>
                  </a:lnTo>
                  <a:lnTo>
                    <a:pt x="2463" y="1391"/>
                  </a:lnTo>
                  <a:lnTo>
                    <a:pt x="2444" y="1454"/>
                  </a:lnTo>
                  <a:lnTo>
                    <a:pt x="2422" y="1515"/>
                  </a:lnTo>
                  <a:lnTo>
                    <a:pt x="2399" y="1574"/>
                  </a:lnTo>
                  <a:lnTo>
                    <a:pt x="2374" y="1630"/>
                  </a:lnTo>
                  <a:lnTo>
                    <a:pt x="2348" y="1684"/>
                  </a:lnTo>
                  <a:lnTo>
                    <a:pt x="2320" y="1735"/>
                  </a:lnTo>
                  <a:lnTo>
                    <a:pt x="2292" y="1783"/>
                  </a:lnTo>
                  <a:lnTo>
                    <a:pt x="2263" y="1831"/>
                  </a:lnTo>
                  <a:lnTo>
                    <a:pt x="2234" y="1875"/>
                  </a:lnTo>
                  <a:lnTo>
                    <a:pt x="2206" y="1919"/>
                  </a:lnTo>
                  <a:lnTo>
                    <a:pt x="2178" y="1960"/>
                  </a:lnTo>
                  <a:lnTo>
                    <a:pt x="2152" y="1999"/>
                  </a:lnTo>
                  <a:lnTo>
                    <a:pt x="2127" y="2038"/>
                  </a:lnTo>
                  <a:lnTo>
                    <a:pt x="2103" y="2074"/>
                  </a:lnTo>
                  <a:lnTo>
                    <a:pt x="2081" y="2109"/>
                  </a:lnTo>
                  <a:lnTo>
                    <a:pt x="2062" y="2143"/>
                  </a:lnTo>
                  <a:lnTo>
                    <a:pt x="2044" y="2176"/>
                  </a:lnTo>
                  <a:lnTo>
                    <a:pt x="2031" y="2207"/>
                  </a:lnTo>
                  <a:lnTo>
                    <a:pt x="2020" y="2238"/>
                  </a:lnTo>
                  <a:lnTo>
                    <a:pt x="2013" y="2268"/>
                  </a:lnTo>
                  <a:lnTo>
                    <a:pt x="2010" y="2298"/>
                  </a:lnTo>
                  <a:lnTo>
                    <a:pt x="2011" y="2350"/>
                  </a:lnTo>
                  <a:lnTo>
                    <a:pt x="2016" y="2402"/>
                  </a:lnTo>
                  <a:lnTo>
                    <a:pt x="2025" y="2453"/>
                  </a:lnTo>
                  <a:lnTo>
                    <a:pt x="2039" y="2502"/>
                  </a:lnTo>
                  <a:lnTo>
                    <a:pt x="2054" y="2552"/>
                  </a:lnTo>
                  <a:lnTo>
                    <a:pt x="2074" y="2599"/>
                  </a:lnTo>
                  <a:lnTo>
                    <a:pt x="2095" y="2647"/>
                  </a:lnTo>
                  <a:lnTo>
                    <a:pt x="2119" y="2693"/>
                  </a:lnTo>
                  <a:lnTo>
                    <a:pt x="2144" y="2737"/>
                  </a:lnTo>
                  <a:lnTo>
                    <a:pt x="2171" y="2781"/>
                  </a:lnTo>
                  <a:lnTo>
                    <a:pt x="2199" y="2822"/>
                  </a:lnTo>
                  <a:lnTo>
                    <a:pt x="2228" y="2861"/>
                  </a:lnTo>
                  <a:lnTo>
                    <a:pt x="2257" y="2899"/>
                  </a:lnTo>
                  <a:lnTo>
                    <a:pt x="2286" y="2935"/>
                  </a:lnTo>
                  <a:lnTo>
                    <a:pt x="2315" y="2969"/>
                  </a:lnTo>
                  <a:lnTo>
                    <a:pt x="2343" y="3000"/>
                  </a:lnTo>
                  <a:lnTo>
                    <a:pt x="2371" y="3029"/>
                  </a:lnTo>
                  <a:lnTo>
                    <a:pt x="2397" y="3056"/>
                  </a:lnTo>
                  <a:lnTo>
                    <a:pt x="2420" y="3080"/>
                  </a:lnTo>
                  <a:lnTo>
                    <a:pt x="2442" y="3100"/>
                  </a:lnTo>
                  <a:lnTo>
                    <a:pt x="2462" y="3119"/>
                  </a:lnTo>
                  <a:lnTo>
                    <a:pt x="2479" y="3134"/>
                  </a:lnTo>
                  <a:lnTo>
                    <a:pt x="2493" y="3146"/>
                  </a:lnTo>
                  <a:lnTo>
                    <a:pt x="2503" y="3155"/>
                  </a:lnTo>
                  <a:lnTo>
                    <a:pt x="2509" y="3160"/>
                  </a:lnTo>
                  <a:lnTo>
                    <a:pt x="2511" y="3162"/>
                  </a:lnTo>
                  <a:lnTo>
                    <a:pt x="746" y="3162"/>
                  </a:lnTo>
                  <a:lnTo>
                    <a:pt x="749" y="3160"/>
                  </a:lnTo>
                  <a:lnTo>
                    <a:pt x="755" y="3157"/>
                  </a:lnTo>
                  <a:lnTo>
                    <a:pt x="763" y="3152"/>
                  </a:lnTo>
                  <a:lnTo>
                    <a:pt x="775" y="3145"/>
                  </a:lnTo>
                  <a:lnTo>
                    <a:pt x="789" y="3135"/>
                  </a:lnTo>
                  <a:lnTo>
                    <a:pt x="805" y="3124"/>
                  </a:lnTo>
                  <a:lnTo>
                    <a:pt x="823" y="3111"/>
                  </a:lnTo>
                  <a:lnTo>
                    <a:pt x="841" y="3096"/>
                  </a:lnTo>
                  <a:lnTo>
                    <a:pt x="860" y="3078"/>
                  </a:lnTo>
                  <a:lnTo>
                    <a:pt x="879" y="3059"/>
                  </a:lnTo>
                  <a:lnTo>
                    <a:pt x="897" y="3037"/>
                  </a:lnTo>
                  <a:lnTo>
                    <a:pt x="915" y="3013"/>
                  </a:lnTo>
                  <a:lnTo>
                    <a:pt x="931" y="2987"/>
                  </a:lnTo>
                  <a:lnTo>
                    <a:pt x="946" y="2959"/>
                  </a:lnTo>
                  <a:lnTo>
                    <a:pt x="957" y="2931"/>
                  </a:lnTo>
                  <a:lnTo>
                    <a:pt x="968" y="2898"/>
                  </a:lnTo>
                  <a:lnTo>
                    <a:pt x="974" y="2864"/>
                  </a:lnTo>
                  <a:lnTo>
                    <a:pt x="977" y="2829"/>
                  </a:lnTo>
                  <a:lnTo>
                    <a:pt x="975" y="2791"/>
                  </a:lnTo>
                  <a:lnTo>
                    <a:pt x="970" y="2752"/>
                  </a:lnTo>
                  <a:lnTo>
                    <a:pt x="959" y="2710"/>
                  </a:lnTo>
                  <a:lnTo>
                    <a:pt x="943" y="2666"/>
                  </a:lnTo>
                  <a:lnTo>
                    <a:pt x="921" y="2670"/>
                  </a:lnTo>
                  <a:lnTo>
                    <a:pt x="893" y="2675"/>
                  </a:lnTo>
                  <a:lnTo>
                    <a:pt x="860" y="2681"/>
                  </a:lnTo>
                  <a:lnTo>
                    <a:pt x="823" y="2687"/>
                  </a:lnTo>
                  <a:lnTo>
                    <a:pt x="783" y="2695"/>
                  </a:lnTo>
                  <a:lnTo>
                    <a:pt x="740" y="2702"/>
                  </a:lnTo>
                  <a:lnTo>
                    <a:pt x="697" y="2709"/>
                  </a:lnTo>
                  <a:lnTo>
                    <a:pt x="652" y="2715"/>
                  </a:lnTo>
                  <a:lnTo>
                    <a:pt x="608" y="2723"/>
                  </a:lnTo>
                  <a:lnTo>
                    <a:pt x="566" y="2729"/>
                  </a:lnTo>
                  <a:lnTo>
                    <a:pt x="524" y="2731"/>
                  </a:lnTo>
                  <a:lnTo>
                    <a:pt x="485" y="2728"/>
                  </a:lnTo>
                  <a:lnTo>
                    <a:pt x="448" y="2721"/>
                  </a:lnTo>
                  <a:lnTo>
                    <a:pt x="414" y="2708"/>
                  </a:lnTo>
                  <a:lnTo>
                    <a:pt x="381" y="2694"/>
                  </a:lnTo>
                  <a:lnTo>
                    <a:pt x="353" y="2676"/>
                  </a:lnTo>
                  <a:lnTo>
                    <a:pt x="328" y="2656"/>
                  </a:lnTo>
                  <a:lnTo>
                    <a:pt x="308" y="2636"/>
                  </a:lnTo>
                  <a:lnTo>
                    <a:pt x="292" y="2614"/>
                  </a:lnTo>
                  <a:lnTo>
                    <a:pt x="281" y="2593"/>
                  </a:lnTo>
                  <a:lnTo>
                    <a:pt x="277" y="2575"/>
                  </a:lnTo>
                  <a:lnTo>
                    <a:pt x="276" y="2555"/>
                  </a:lnTo>
                  <a:lnTo>
                    <a:pt x="278" y="2533"/>
                  </a:lnTo>
                  <a:lnTo>
                    <a:pt x="282" y="2511"/>
                  </a:lnTo>
                  <a:lnTo>
                    <a:pt x="287" y="2489"/>
                  </a:lnTo>
                  <a:lnTo>
                    <a:pt x="293" y="2466"/>
                  </a:lnTo>
                  <a:lnTo>
                    <a:pt x="299" y="2444"/>
                  </a:lnTo>
                  <a:lnTo>
                    <a:pt x="303" y="2423"/>
                  </a:lnTo>
                  <a:lnTo>
                    <a:pt x="306" y="2404"/>
                  </a:lnTo>
                  <a:lnTo>
                    <a:pt x="307" y="2386"/>
                  </a:lnTo>
                  <a:lnTo>
                    <a:pt x="305" y="2372"/>
                  </a:lnTo>
                  <a:lnTo>
                    <a:pt x="300" y="2360"/>
                  </a:lnTo>
                  <a:lnTo>
                    <a:pt x="289" y="2348"/>
                  </a:lnTo>
                  <a:lnTo>
                    <a:pt x="277" y="2332"/>
                  </a:lnTo>
                  <a:lnTo>
                    <a:pt x="263" y="2313"/>
                  </a:lnTo>
                  <a:lnTo>
                    <a:pt x="247" y="2292"/>
                  </a:lnTo>
                  <a:lnTo>
                    <a:pt x="233" y="2268"/>
                  </a:lnTo>
                  <a:lnTo>
                    <a:pt x="218" y="2244"/>
                  </a:lnTo>
                  <a:lnTo>
                    <a:pt x="207" y="2218"/>
                  </a:lnTo>
                  <a:lnTo>
                    <a:pt x="198" y="2190"/>
                  </a:lnTo>
                  <a:lnTo>
                    <a:pt x="194" y="2163"/>
                  </a:lnTo>
                  <a:lnTo>
                    <a:pt x="194" y="2135"/>
                  </a:lnTo>
                  <a:lnTo>
                    <a:pt x="201" y="2108"/>
                  </a:lnTo>
                  <a:lnTo>
                    <a:pt x="211" y="2077"/>
                  </a:lnTo>
                  <a:lnTo>
                    <a:pt x="218" y="2050"/>
                  </a:lnTo>
                  <a:lnTo>
                    <a:pt x="222" y="2025"/>
                  </a:lnTo>
                  <a:lnTo>
                    <a:pt x="223" y="2006"/>
                  </a:lnTo>
                  <a:lnTo>
                    <a:pt x="223" y="1989"/>
                  </a:lnTo>
                  <a:lnTo>
                    <a:pt x="222" y="1976"/>
                  </a:lnTo>
                  <a:lnTo>
                    <a:pt x="221" y="1966"/>
                  </a:lnTo>
                  <a:lnTo>
                    <a:pt x="220" y="1961"/>
                  </a:lnTo>
                  <a:lnTo>
                    <a:pt x="219" y="1959"/>
                  </a:lnTo>
                  <a:lnTo>
                    <a:pt x="216" y="1958"/>
                  </a:lnTo>
                  <a:lnTo>
                    <a:pt x="208" y="1957"/>
                  </a:lnTo>
                  <a:lnTo>
                    <a:pt x="195" y="1954"/>
                  </a:lnTo>
                  <a:lnTo>
                    <a:pt x="179" y="1950"/>
                  </a:lnTo>
                  <a:lnTo>
                    <a:pt x="160" y="1945"/>
                  </a:lnTo>
                  <a:lnTo>
                    <a:pt x="140" y="1938"/>
                  </a:lnTo>
                  <a:lnTo>
                    <a:pt x="117" y="1930"/>
                  </a:lnTo>
                  <a:lnTo>
                    <a:pt x="95" y="1922"/>
                  </a:lnTo>
                  <a:lnTo>
                    <a:pt x="73" y="1912"/>
                  </a:lnTo>
                  <a:lnTo>
                    <a:pt x="53" y="1901"/>
                  </a:lnTo>
                  <a:lnTo>
                    <a:pt x="34" y="1889"/>
                  </a:lnTo>
                  <a:lnTo>
                    <a:pt x="19" y="1876"/>
                  </a:lnTo>
                  <a:lnTo>
                    <a:pt x="8" y="1862"/>
                  </a:lnTo>
                  <a:lnTo>
                    <a:pt x="1" y="1847"/>
                  </a:lnTo>
                  <a:lnTo>
                    <a:pt x="0" y="1837"/>
                  </a:lnTo>
                  <a:lnTo>
                    <a:pt x="0" y="1835"/>
                  </a:lnTo>
                  <a:lnTo>
                    <a:pt x="3" y="1821"/>
                  </a:lnTo>
                  <a:lnTo>
                    <a:pt x="7" y="1804"/>
                  </a:lnTo>
                  <a:lnTo>
                    <a:pt x="15" y="1783"/>
                  </a:lnTo>
                  <a:lnTo>
                    <a:pt x="25" y="1760"/>
                  </a:lnTo>
                  <a:lnTo>
                    <a:pt x="36" y="1735"/>
                  </a:lnTo>
                  <a:lnTo>
                    <a:pt x="50" y="1708"/>
                  </a:lnTo>
                  <a:lnTo>
                    <a:pt x="64" y="1680"/>
                  </a:lnTo>
                  <a:lnTo>
                    <a:pt x="80" y="1650"/>
                  </a:lnTo>
                  <a:lnTo>
                    <a:pt x="96" y="1620"/>
                  </a:lnTo>
                  <a:lnTo>
                    <a:pt x="114" y="1590"/>
                  </a:lnTo>
                  <a:lnTo>
                    <a:pt x="131" y="1559"/>
                  </a:lnTo>
                  <a:lnTo>
                    <a:pt x="149" y="1529"/>
                  </a:lnTo>
                  <a:lnTo>
                    <a:pt x="166" y="1500"/>
                  </a:lnTo>
                  <a:lnTo>
                    <a:pt x="183" y="1472"/>
                  </a:lnTo>
                  <a:lnTo>
                    <a:pt x="200" y="1445"/>
                  </a:lnTo>
                  <a:lnTo>
                    <a:pt x="215" y="1420"/>
                  </a:lnTo>
                  <a:lnTo>
                    <a:pt x="230" y="1397"/>
                  </a:lnTo>
                  <a:lnTo>
                    <a:pt x="242" y="1377"/>
                  </a:lnTo>
                  <a:lnTo>
                    <a:pt x="253" y="1359"/>
                  </a:lnTo>
                  <a:lnTo>
                    <a:pt x="262" y="1346"/>
                  </a:lnTo>
                  <a:lnTo>
                    <a:pt x="269" y="1334"/>
                  </a:lnTo>
                  <a:lnTo>
                    <a:pt x="273" y="1328"/>
                  </a:lnTo>
                  <a:lnTo>
                    <a:pt x="274" y="1326"/>
                  </a:lnTo>
                  <a:lnTo>
                    <a:pt x="273" y="1324"/>
                  </a:lnTo>
                  <a:lnTo>
                    <a:pt x="270" y="1318"/>
                  </a:lnTo>
                  <a:lnTo>
                    <a:pt x="265" y="1307"/>
                  </a:lnTo>
                  <a:lnTo>
                    <a:pt x="257" y="1295"/>
                  </a:lnTo>
                  <a:lnTo>
                    <a:pt x="250" y="1280"/>
                  </a:lnTo>
                  <a:lnTo>
                    <a:pt x="242" y="1264"/>
                  </a:lnTo>
                  <a:lnTo>
                    <a:pt x="233" y="1246"/>
                  </a:lnTo>
                  <a:lnTo>
                    <a:pt x="224" y="1228"/>
                  </a:lnTo>
                  <a:lnTo>
                    <a:pt x="216" y="1209"/>
                  </a:lnTo>
                  <a:lnTo>
                    <a:pt x="209" y="1191"/>
                  </a:lnTo>
                  <a:lnTo>
                    <a:pt x="203" y="1174"/>
                  </a:lnTo>
                  <a:lnTo>
                    <a:pt x="198" y="1158"/>
                  </a:lnTo>
                  <a:lnTo>
                    <a:pt x="195" y="1144"/>
                  </a:lnTo>
                  <a:lnTo>
                    <a:pt x="194" y="1122"/>
                  </a:lnTo>
                  <a:lnTo>
                    <a:pt x="194" y="1094"/>
                  </a:lnTo>
                  <a:lnTo>
                    <a:pt x="195" y="1061"/>
                  </a:lnTo>
                  <a:lnTo>
                    <a:pt x="198" y="1023"/>
                  </a:lnTo>
                  <a:lnTo>
                    <a:pt x="204" y="979"/>
                  </a:lnTo>
                  <a:lnTo>
                    <a:pt x="211" y="932"/>
                  </a:lnTo>
                  <a:lnTo>
                    <a:pt x="221" y="880"/>
                  </a:lnTo>
                  <a:lnTo>
                    <a:pt x="235" y="824"/>
                  </a:lnTo>
                  <a:lnTo>
                    <a:pt x="250" y="764"/>
                  </a:lnTo>
                  <a:lnTo>
                    <a:pt x="270" y="702"/>
                  </a:lnTo>
                  <a:lnTo>
                    <a:pt x="294" y="637"/>
                  </a:lnTo>
                  <a:lnTo>
                    <a:pt x="320" y="570"/>
                  </a:lnTo>
                  <a:lnTo>
                    <a:pt x="352" y="500"/>
                  </a:lnTo>
                  <a:lnTo>
                    <a:pt x="387" y="430"/>
                  </a:lnTo>
                  <a:lnTo>
                    <a:pt x="419" y="375"/>
                  </a:lnTo>
                  <a:lnTo>
                    <a:pt x="455" y="325"/>
                  </a:lnTo>
                  <a:lnTo>
                    <a:pt x="494" y="278"/>
                  </a:lnTo>
                  <a:lnTo>
                    <a:pt x="539" y="235"/>
                  </a:lnTo>
                  <a:lnTo>
                    <a:pt x="585" y="195"/>
                  </a:lnTo>
                  <a:lnTo>
                    <a:pt x="636" y="160"/>
                  </a:lnTo>
                  <a:lnTo>
                    <a:pt x="691" y="128"/>
                  </a:lnTo>
                  <a:lnTo>
                    <a:pt x="749" y="99"/>
                  </a:lnTo>
                  <a:lnTo>
                    <a:pt x="810" y="74"/>
                  </a:lnTo>
                  <a:lnTo>
                    <a:pt x="875" y="53"/>
                  </a:lnTo>
                  <a:lnTo>
                    <a:pt x="942" y="35"/>
                  </a:lnTo>
                  <a:lnTo>
                    <a:pt x="1013" y="21"/>
                  </a:lnTo>
                  <a:lnTo>
                    <a:pt x="1087" y="10"/>
                  </a:lnTo>
                  <a:lnTo>
                    <a:pt x="1163" y="3"/>
                  </a:lnTo>
                  <a:lnTo>
                    <a:pt x="1243" y="0"/>
                  </a:lnTo>
                  <a:lnTo>
                    <a:pt x="132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350" b="0" i="0" u="none" strike="noStrike" kern="0" cap="none" spc="0" normalizeH="0" baseline="0" noProof="0">
                <a:ln>
                  <a:noFill/>
                </a:ln>
                <a:solidFill>
                  <a:srgbClr val="000000"/>
                </a:solidFill>
                <a:effectLst/>
                <a:uLnTx/>
                <a:uFillTx/>
                <a:latin typeface="Arial"/>
                <a:cs typeface="Arial"/>
                <a:sym typeface="Arial"/>
              </a:endParaRPr>
            </a:p>
          </p:txBody>
        </p:sp>
      </p:grpSp>
      <p:sp>
        <p:nvSpPr>
          <p:cNvPr id="224" name="TextBox 223">
            <a:extLst>
              <a:ext uri="{FF2B5EF4-FFF2-40B4-BE49-F238E27FC236}">
                <a16:creationId xmlns:a16="http://schemas.microsoft.com/office/drawing/2014/main" id="{27D1B77C-0826-15D8-9BB8-336F64552016}"/>
              </a:ext>
            </a:extLst>
          </p:cNvPr>
          <p:cNvSpPr txBox="1"/>
          <p:nvPr/>
        </p:nvSpPr>
        <p:spPr>
          <a:xfrm>
            <a:off x="9704264" y="1017196"/>
            <a:ext cx="2217130" cy="369332"/>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Collection</a:t>
            </a:r>
            <a:endParaRPr lang="en-US" sz="1400" kern="0" dirty="0">
              <a:solidFill>
                <a:srgbClr val="000000"/>
              </a:solidFill>
              <a:latin typeface="Arial"/>
              <a:cs typeface="Arial"/>
              <a:sym typeface="Arial"/>
            </a:endParaRPr>
          </a:p>
        </p:txBody>
      </p:sp>
      <p:sp>
        <p:nvSpPr>
          <p:cNvPr id="225" name="TextBox 224">
            <a:extLst>
              <a:ext uri="{FF2B5EF4-FFF2-40B4-BE49-F238E27FC236}">
                <a16:creationId xmlns:a16="http://schemas.microsoft.com/office/drawing/2014/main" id="{5E2B6AB2-5B8F-D882-7D87-0F2E95FF79D0}"/>
              </a:ext>
            </a:extLst>
          </p:cNvPr>
          <p:cNvSpPr txBox="1"/>
          <p:nvPr/>
        </p:nvSpPr>
        <p:spPr>
          <a:xfrm>
            <a:off x="9685490" y="1950471"/>
            <a:ext cx="239552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Pre - Processing</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6" name="TextBox 225">
            <a:extLst>
              <a:ext uri="{FF2B5EF4-FFF2-40B4-BE49-F238E27FC236}">
                <a16:creationId xmlns:a16="http://schemas.microsoft.com/office/drawing/2014/main" id="{646E1FEC-3628-F203-87A3-E9CA0E558554}"/>
              </a:ext>
            </a:extLst>
          </p:cNvPr>
          <p:cNvSpPr txBox="1"/>
          <p:nvPr/>
        </p:nvSpPr>
        <p:spPr>
          <a:xfrm>
            <a:off x="9769780" y="3088418"/>
            <a:ext cx="235866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Data Preparation</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7" name="TextBox 226">
            <a:extLst>
              <a:ext uri="{FF2B5EF4-FFF2-40B4-BE49-F238E27FC236}">
                <a16:creationId xmlns:a16="http://schemas.microsoft.com/office/drawing/2014/main" id="{CBCCEBA2-8B17-0EC6-D261-78B7FF5E0C90}"/>
              </a:ext>
            </a:extLst>
          </p:cNvPr>
          <p:cNvSpPr txBox="1"/>
          <p:nvPr/>
        </p:nvSpPr>
        <p:spPr>
          <a:xfrm>
            <a:off x="9782032" y="4156741"/>
            <a:ext cx="2358663" cy="584775"/>
          </a:xfrm>
          <a:prstGeom prst="rect">
            <a:avLst/>
          </a:prstGeom>
          <a:noFill/>
        </p:spPr>
        <p:txBody>
          <a:bodyPr wrap="square" rtlCol="0">
            <a:spAutoFit/>
          </a:bodyPr>
          <a:lstStyle/>
          <a:p>
            <a:pPr>
              <a:buClr>
                <a:srgbClr val="000000"/>
              </a:buClr>
              <a:buFont typeface="Arial"/>
              <a:buNone/>
            </a:pPr>
            <a:r>
              <a:rPr lang="en-US" b="1" kern="0" dirty="0">
                <a:solidFill>
                  <a:srgbClr val="000000">
                    <a:lumMod val="95000"/>
                    <a:lumOff val="5000"/>
                  </a:srgbClr>
                </a:solidFill>
                <a:latin typeface="Bell MT" panose="02020503060305020303" pitchFamily="18" charset="0"/>
                <a:ea typeface="Roboto Condensed Light" pitchFamily="2" charset="0"/>
                <a:cs typeface="Arial"/>
                <a:sym typeface="Arial"/>
              </a:rPr>
              <a:t>Model Development</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8" name="TextBox 227">
            <a:extLst>
              <a:ext uri="{FF2B5EF4-FFF2-40B4-BE49-F238E27FC236}">
                <a16:creationId xmlns:a16="http://schemas.microsoft.com/office/drawing/2014/main" id="{096E9042-7521-3D4A-4394-A5E346CEE674}"/>
              </a:ext>
            </a:extLst>
          </p:cNvPr>
          <p:cNvSpPr txBox="1"/>
          <p:nvPr/>
        </p:nvSpPr>
        <p:spPr>
          <a:xfrm>
            <a:off x="9657168" y="5152841"/>
            <a:ext cx="2626560"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Calibri"/>
              </a:rPr>
              <a:t>Model Evaluation</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29" name="TextBox 228">
            <a:extLst>
              <a:ext uri="{FF2B5EF4-FFF2-40B4-BE49-F238E27FC236}">
                <a16:creationId xmlns:a16="http://schemas.microsoft.com/office/drawing/2014/main" id="{5B53256A-87D2-E06D-36F2-80B4EA47E12E}"/>
              </a:ext>
            </a:extLst>
          </p:cNvPr>
          <p:cNvSpPr txBox="1"/>
          <p:nvPr/>
        </p:nvSpPr>
        <p:spPr>
          <a:xfrm>
            <a:off x="9769779" y="6148941"/>
            <a:ext cx="2358663" cy="584775"/>
          </a:xfrm>
          <a:prstGeom prst="rect">
            <a:avLst/>
          </a:prstGeom>
          <a:noFill/>
        </p:spPr>
        <p:txBody>
          <a:bodyPr wrap="square" rtlCol="0">
            <a:spAutoFit/>
          </a:bodyPr>
          <a:lstStyle/>
          <a:p>
            <a:pPr>
              <a:buClr>
                <a:srgbClr val="000000"/>
              </a:buClr>
              <a:buFont typeface="Arial"/>
              <a:buNone/>
            </a:pPr>
            <a:r>
              <a:rPr lang="en-US" b="1" dirty="0">
                <a:solidFill>
                  <a:srgbClr val="000000">
                    <a:lumMod val="95000"/>
                    <a:lumOff val="5000"/>
                  </a:srgbClr>
                </a:solidFill>
                <a:latin typeface="Bell MT" panose="02020503060305020303" pitchFamily="18" charset="0"/>
                <a:ea typeface="Roboto Condensed Light" pitchFamily="2" charset="0"/>
                <a:cs typeface="Arial"/>
                <a:sym typeface="Arial"/>
              </a:rPr>
              <a:t>Deploy Models</a:t>
            </a:r>
            <a:endParaRPr lang="en-US" kern="0" dirty="0">
              <a:solidFill>
                <a:srgbClr val="FFFFFF"/>
              </a:solidFill>
              <a:latin typeface="Bell MT" panose="02020503060305020303" pitchFamily="18" charset="0"/>
              <a:ea typeface="Calibri"/>
              <a:cs typeface="Calibri"/>
              <a:sym typeface="Calibri"/>
            </a:endParaRPr>
          </a:p>
          <a:p>
            <a:pPr>
              <a:buClr>
                <a:srgbClr val="000000"/>
              </a:buClr>
              <a:buFont typeface="Arial"/>
              <a:buNone/>
            </a:pPr>
            <a:endParaRPr lang="en-US" sz="1400" kern="0" dirty="0">
              <a:solidFill>
                <a:srgbClr val="000000"/>
              </a:solidFill>
              <a:latin typeface="Arial"/>
              <a:cs typeface="Arial"/>
              <a:sym typeface="Arial"/>
            </a:endParaRPr>
          </a:p>
        </p:txBody>
      </p:sp>
      <p:sp>
        <p:nvSpPr>
          <p:cNvPr id="230" name="Title 2">
            <a:extLst>
              <a:ext uri="{FF2B5EF4-FFF2-40B4-BE49-F238E27FC236}">
                <a16:creationId xmlns:a16="http://schemas.microsoft.com/office/drawing/2014/main" id="{3F8884C5-024C-4358-02BE-96E8FFBC136E}"/>
              </a:ext>
            </a:extLst>
          </p:cNvPr>
          <p:cNvSpPr>
            <a:spLocks noGrp="1"/>
          </p:cNvSpPr>
          <p:nvPr>
            <p:ph type="title"/>
          </p:nvPr>
        </p:nvSpPr>
        <p:spPr>
          <a:xfrm>
            <a:off x="9058410" y="59271"/>
            <a:ext cx="3508838" cy="641906"/>
          </a:xfrm>
        </p:spPr>
        <p:txBody>
          <a:bodyPr anchor="b"/>
          <a:lstStyle/>
          <a:p>
            <a:r>
              <a:rPr lang="en-US" sz="2800" dirty="0"/>
              <a:t>Project Life Cycle</a:t>
            </a:r>
          </a:p>
        </p:txBody>
      </p:sp>
    </p:spTree>
    <p:extLst>
      <p:ext uri="{BB962C8B-B14F-4D97-AF65-F5344CB8AC3E}">
        <p14:creationId xmlns:p14="http://schemas.microsoft.com/office/powerpoint/2010/main" val="349432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DenseNet</a:t>
            </a:r>
          </a:p>
        </p:txBody>
      </p:sp>
      <p:sp>
        <p:nvSpPr>
          <p:cNvPr id="2" name="TextBox 1">
            <a:extLst>
              <a:ext uri="{FF2B5EF4-FFF2-40B4-BE49-F238E27FC236}">
                <a16:creationId xmlns:a16="http://schemas.microsoft.com/office/drawing/2014/main" id="{0ED72549-3116-00EF-46E6-9FBCD461880B}"/>
              </a:ext>
            </a:extLst>
          </p:cNvPr>
          <p:cNvSpPr txBox="1"/>
          <p:nvPr/>
        </p:nvSpPr>
        <p:spPr>
          <a:xfrm>
            <a:off x="3434992" y="1750585"/>
            <a:ext cx="8066927" cy="1754326"/>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Dense Convolutional Network (DenseNet):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densely connected CNN architecture where each layer is connected to every other layer in a feed-forward fashion.</a:t>
            </a:r>
          </a:p>
          <a:p>
            <a:pPr marL="285750" indent="-285750">
              <a:spcBef>
                <a:spcPts val="0"/>
              </a:spcBef>
              <a:spcAft>
                <a:spcPts val="0"/>
              </a:spcAft>
              <a:buFont typeface="Arial" panose="020B0604020202020204" pitchFamily="34" charset="0"/>
              <a:buChar char="•"/>
            </a:pPr>
            <a:r>
              <a:rPr lang="en-US" sz="1800" dirty="0">
                <a:solidFill>
                  <a:srgbClr val="0E101A"/>
                </a:solidFill>
                <a:effectLst/>
              </a:rPr>
              <a:t>This connectivity pattern enhances feature propagation resulting in solid feature learning.</a:t>
            </a:r>
          </a:p>
          <a:p>
            <a:endParaRPr lang="en-US" dirty="0"/>
          </a:p>
        </p:txBody>
      </p:sp>
      <p:pic>
        <p:nvPicPr>
          <p:cNvPr id="4" name="Picture 3" descr="A diagram of a diagram of a diagram&#10;&#10;Description automatically generated with medium confidence">
            <a:extLst>
              <a:ext uri="{FF2B5EF4-FFF2-40B4-BE49-F238E27FC236}">
                <a16:creationId xmlns:a16="http://schemas.microsoft.com/office/drawing/2014/main" id="{759331D4-BA52-24D6-5F3E-69622FDAF255}"/>
              </a:ext>
            </a:extLst>
          </p:cNvPr>
          <p:cNvPicPr>
            <a:picLocks noChangeAspect="1"/>
          </p:cNvPicPr>
          <p:nvPr/>
        </p:nvPicPr>
        <p:blipFill rotWithShape="1">
          <a:blip r:embed="rId3"/>
          <a:srcRect t="11949"/>
          <a:stretch/>
        </p:blipFill>
        <p:spPr>
          <a:xfrm>
            <a:off x="694888" y="3275704"/>
            <a:ext cx="10680551" cy="3463224"/>
          </a:xfrm>
          <a:prstGeom prst="rect">
            <a:avLst/>
          </a:prstGeom>
        </p:spPr>
      </p:pic>
    </p:spTree>
    <p:extLst>
      <p:ext uri="{BB962C8B-B14F-4D97-AF65-F5344CB8AC3E}">
        <p14:creationId xmlns:p14="http://schemas.microsoft.com/office/powerpoint/2010/main" val="109671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A976418-1ED7-B75F-F1DE-7863BEBE088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AFEE97B-5009-9CA4-5668-FF23523D797D}"/>
              </a:ext>
            </a:extLst>
          </p:cNvPr>
          <p:cNvSpPr>
            <a:spLocks noGrp="1"/>
          </p:cNvSpPr>
          <p:nvPr>
            <p:ph type="title"/>
          </p:nvPr>
        </p:nvSpPr>
        <p:spPr>
          <a:xfrm>
            <a:off x="3158598" y="135806"/>
            <a:ext cx="5808512" cy="795113"/>
          </a:xfrm>
        </p:spPr>
        <p:txBody>
          <a:bodyPr anchor="b"/>
          <a:lstStyle/>
          <a:p>
            <a:r>
              <a:rPr lang="en-US" dirty="0"/>
              <a:t>Proposed Models</a:t>
            </a:r>
          </a:p>
        </p:txBody>
      </p:sp>
      <p:sp>
        <p:nvSpPr>
          <p:cNvPr id="15" name="Text Placeholder 14">
            <a:extLst>
              <a:ext uri="{FF2B5EF4-FFF2-40B4-BE49-F238E27FC236}">
                <a16:creationId xmlns:a16="http://schemas.microsoft.com/office/drawing/2014/main" id="{C762BFD8-B654-697B-A5FA-EFB0EA651149}"/>
              </a:ext>
            </a:extLst>
          </p:cNvPr>
          <p:cNvSpPr>
            <a:spLocks noGrp="1"/>
          </p:cNvSpPr>
          <p:nvPr>
            <p:ph type="body" sz="quarter" idx="13"/>
          </p:nvPr>
        </p:nvSpPr>
        <p:spPr>
          <a:xfrm>
            <a:off x="3191744" y="1180280"/>
            <a:ext cx="2217524" cy="478997"/>
          </a:xfrm>
        </p:spPr>
        <p:txBody>
          <a:bodyPr/>
          <a:lstStyle/>
          <a:p>
            <a:r>
              <a:rPr lang="en-US" cap="none" dirty="0">
                <a:latin typeface="Abadi" panose="020B0604020104020204" pitchFamily="34" charset="0"/>
              </a:rPr>
              <a:t>DenseNet</a:t>
            </a:r>
          </a:p>
        </p:txBody>
      </p:sp>
      <p:pic>
        <p:nvPicPr>
          <p:cNvPr id="7" name="Picture 6">
            <a:extLst>
              <a:ext uri="{FF2B5EF4-FFF2-40B4-BE49-F238E27FC236}">
                <a16:creationId xmlns:a16="http://schemas.microsoft.com/office/drawing/2014/main" id="{F13D6DF7-707B-2FD9-1441-FAD50D391298}"/>
              </a:ext>
            </a:extLst>
          </p:cNvPr>
          <p:cNvPicPr>
            <a:picLocks noChangeAspect="1"/>
          </p:cNvPicPr>
          <p:nvPr/>
        </p:nvPicPr>
        <p:blipFill rotWithShape="1">
          <a:blip r:embed="rId3"/>
          <a:srcRect t="4162"/>
          <a:stretch/>
        </p:blipFill>
        <p:spPr>
          <a:xfrm>
            <a:off x="389556" y="1180280"/>
            <a:ext cx="5019712" cy="5504561"/>
          </a:xfrm>
          <a:prstGeom prst="rect">
            <a:avLst/>
          </a:prstGeom>
        </p:spPr>
      </p:pic>
      <p:pic>
        <p:nvPicPr>
          <p:cNvPr id="9" name="Picture 8">
            <a:extLst>
              <a:ext uri="{FF2B5EF4-FFF2-40B4-BE49-F238E27FC236}">
                <a16:creationId xmlns:a16="http://schemas.microsoft.com/office/drawing/2014/main" id="{1FDD1C45-E06F-EDA0-8797-8F81298D39D6}"/>
              </a:ext>
            </a:extLst>
          </p:cNvPr>
          <p:cNvPicPr>
            <a:picLocks noChangeAspect="1"/>
          </p:cNvPicPr>
          <p:nvPr/>
        </p:nvPicPr>
        <p:blipFill>
          <a:blip r:embed="rId4"/>
          <a:stretch>
            <a:fillRect/>
          </a:stretch>
        </p:blipFill>
        <p:spPr>
          <a:xfrm>
            <a:off x="8859150" y="2738818"/>
            <a:ext cx="2466993" cy="1657362"/>
          </a:xfrm>
          <a:prstGeom prst="rect">
            <a:avLst/>
          </a:prstGeom>
        </p:spPr>
      </p:pic>
      <p:sp>
        <p:nvSpPr>
          <p:cNvPr id="10" name="Rectangle 9">
            <a:extLst>
              <a:ext uri="{FF2B5EF4-FFF2-40B4-BE49-F238E27FC236}">
                <a16:creationId xmlns:a16="http://schemas.microsoft.com/office/drawing/2014/main" id="{6ECDD793-8F12-24B3-98BC-AC7D111BFE98}"/>
              </a:ext>
            </a:extLst>
          </p:cNvPr>
          <p:cNvSpPr/>
          <p:nvPr/>
        </p:nvSpPr>
        <p:spPr>
          <a:xfrm>
            <a:off x="2583951" y="4947007"/>
            <a:ext cx="2217524" cy="595901"/>
          </a:xfrm>
          <a:prstGeom prst="rect">
            <a:avLst/>
          </a:prstGeom>
          <a:noFill/>
          <a:ln>
            <a:solidFill>
              <a:schemeClr val="accent1">
                <a:lumMod val="50000"/>
              </a:schemeClr>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TextBox 11">
            <a:extLst>
              <a:ext uri="{FF2B5EF4-FFF2-40B4-BE49-F238E27FC236}">
                <a16:creationId xmlns:a16="http://schemas.microsoft.com/office/drawing/2014/main" id="{BA31E004-FF6F-3423-3C0F-87F506D76A95}"/>
              </a:ext>
            </a:extLst>
          </p:cNvPr>
          <p:cNvSpPr txBox="1"/>
          <p:nvPr/>
        </p:nvSpPr>
        <p:spPr>
          <a:xfrm>
            <a:off x="5464736" y="5014124"/>
            <a:ext cx="2097830" cy="461665"/>
          </a:xfrm>
          <a:prstGeom prst="rect">
            <a:avLst/>
          </a:prstGeom>
          <a:noFill/>
        </p:spPr>
        <p:txBody>
          <a:bodyPr wrap="square" rtlCol="0">
            <a:spAutoFit/>
          </a:bodyPr>
          <a:lstStyle/>
          <a:p>
            <a:r>
              <a:rPr lang="en-US" sz="1200" b="1" dirty="0"/>
              <a:t>Output shape is 3 as total number of classes is 3</a:t>
            </a:r>
          </a:p>
        </p:txBody>
      </p:sp>
      <p:cxnSp>
        <p:nvCxnSpPr>
          <p:cNvPr id="14" name="Straight Arrow Connector 13">
            <a:extLst>
              <a:ext uri="{FF2B5EF4-FFF2-40B4-BE49-F238E27FC236}">
                <a16:creationId xmlns:a16="http://schemas.microsoft.com/office/drawing/2014/main" id="{E567F09B-BAE3-2EE7-0411-72AC4BD2FE46}"/>
              </a:ext>
            </a:extLst>
          </p:cNvPr>
          <p:cNvCxnSpPr>
            <a:cxnSpLocks/>
            <a:stCxn id="10" idx="3"/>
            <a:endCxn id="12" idx="1"/>
          </p:cNvCxnSpPr>
          <p:nvPr/>
        </p:nvCxnSpPr>
        <p:spPr>
          <a:xfrm flipV="1">
            <a:off x="4801475" y="5244957"/>
            <a:ext cx="663261"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AE634D7-704C-C21F-DC21-B1EEF8662EF2}"/>
              </a:ext>
            </a:extLst>
          </p:cNvPr>
          <p:cNvSpPr/>
          <p:nvPr/>
        </p:nvSpPr>
        <p:spPr>
          <a:xfrm>
            <a:off x="518845" y="3453518"/>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4" name="TextBox 23">
            <a:extLst>
              <a:ext uri="{FF2B5EF4-FFF2-40B4-BE49-F238E27FC236}">
                <a16:creationId xmlns:a16="http://schemas.microsoft.com/office/drawing/2014/main" id="{03E993E6-AB1A-C734-8BD0-899B3B7F9072}"/>
              </a:ext>
            </a:extLst>
          </p:cNvPr>
          <p:cNvSpPr txBox="1"/>
          <p:nvPr/>
        </p:nvSpPr>
        <p:spPr>
          <a:xfrm>
            <a:off x="5500696" y="3429000"/>
            <a:ext cx="2097830" cy="276999"/>
          </a:xfrm>
          <a:prstGeom prst="rect">
            <a:avLst/>
          </a:prstGeom>
          <a:noFill/>
        </p:spPr>
        <p:txBody>
          <a:bodyPr wrap="square" rtlCol="0">
            <a:spAutoFit/>
          </a:bodyPr>
          <a:lstStyle/>
          <a:p>
            <a:r>
              <a:rPr lang="en-US" sz="1200" b="1" dirty="0"/>
              <a:t>Preventing overfitting</a:t>
            </a:r>
          </a:p>
        </p:txBody>
      </p:sp>
      <p:cxnSp>
        <p:nvCxnSpPr>
          <p:cNvPr id="26" name="Straight Arrow Connector 25">
            <a:extLst>
              <a:ext uri="{FF2B5EF4-FFF2-40B4-BE49-F238E27FC236}">
                <a16:creationId xmlns:a16="http://schemas.microsoft.com/office/drawing/2014/main" id="{07CE5610-1FCA-87A3-B01C-1A1069DC17E2}"/>
              </a:ext>
            </a:extLst>
          </p:cNvPr>
          <p:cNvCxnSpPr>
            <a:cxnSpLocks/>
          </p:cNvCxnSpPr>
          <p:nvPr/>
        </p:nvCxnSpPr>
        <p:spPr>
          <a:xfrm>
            <a:off x="3488076" y="3571907"/>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C3381AE-81DF-3E92-EDCE-1EA64D5F9C7E}"/>
              </a:ext>
            </a:extLst>
          </p:cNvPr>
          <p:cNvSpPr/>
          <p:nvPr/>
        </p:nvSpPr>
        <p:spPr>
          <a:xfrm>
            <a:off x="518845" y="1999861"/>
            <a:ext cx="2969231" cy="26199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A71B49BB-5ABE-8F1E-C194-943DCCA3C569}"/>
              </a:ext>
            </a:extLst>
          </p:cNvPr>
          <p:cNvCxnSpPr>
            <a:cxnSpLocks/>
          </p:cNvCxnSpPr>
          <p:nvPr/>
        </p:nvCxnSpPr>
        <p:spPr>
          <a:xfrm>
            <a:off x="3488076" y="2105408"/>
            <a:ext cx="1976660"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D88472-FCDC-846E-6DA7-498B2E30116D}"/>
              </a:ext>
            </a:extLst>
          </p:cNvPr>
          <p:cNvSpPr txBox="1"/>
          <p:nvPr/>
        </p:nvSpPr>
        <p:spPr>
          <a:xfrm>
            <a:off x="5500696" y="1874575"/>
            <a:ext cx="2877803" cy="461665"/>
          </a:xfrm>
          <a:prstGeom prst="rect">
            <a:avLst/>
          </a:prstGeom>
          <a:noFill/>
        </p:spPr>
        <p:txBody>
          <a:bodyPr wrap="square" rtlCol="0">
            <a:spAutoFit/>
          </a:bodyPr>
          <a:lstStyle/>
          <a:p>
            <a:r>
              <a:rPr lang="en-US" sz="1200" b="1" dirty="0"/>
              <a:t>“ReLU” Activation function to introduce non-linearity</a:t>
            </a:r>
          </a:p>
        </p:txBody>
      </p:sp>
      <p:sp>
        <p:nvSpPr>
          <p:cNvPr id="31" name="Text Placeholder 14">
            <a:extLst>
              <a:ext uri="{FF2B5EF4-FFF2-40B4-BE49-F238E27FC236}">
                <a16:creationId xmlns:a16="http://schemas.microsoft.com/office/drawing/2014/main" id="{52F8845C-4F3A-1EC9-AD93-E475D11FFED5}"/>
              </a:ext>
            </a:extLst>
          </p:cNvPr>
          <p:cNvSpPr txBox="1">
            <a:spLocks/>
          </p:cNvSpPr>
          <p:nvPr/>
        </p:nvSpPr>
        <p:spPr>
          <a:xfrm>
            <a:off x="-102837" y="612778"/>
            <a:ext cx="2217524" cy="478997"/>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latin typeface="Abadi" panose="020B0604020104020204" pitchFamily="34" charset="0"/>
              </a:rPr>
              <a:t>DenseNet</a:t>
            </a:r>
          </a:p>
        </p:txBody>
      </p:sp>
    </p:spTree>
    <p:extLst>
      <p:ext uri="{BB962C8B-B14F-4D97-AF65-F5344CB8AC3E}">
        <p14:creationId xmlns:p14="http://schemas.microsoft.com/office/powerpoint/2010/main" val="325902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A1F6C0-A5CF-EC6C-BCC9-7A1930E14235}"/>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A52D529-25FD-095C-9F30-624FBD4DB851}"/>
              </a:ext>
            </a:extLst>
          </p:cNvPr>
          <p:cNvSpPr>
            <a:spLocks noGrp="1"/>
          </p:cNvSpPr>
          <p:nvPr>
            <p:ph type="title"/>
          </p:nvPr>
        </p:nvSpPr>
        <p:spPr>
          <a:xfrm>
            <a:off x="3191744" y="288970"/>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C4B096B-C1C1-77BA-538B-2979F331C6AB}"/>
              </a:ext>
            </a:extLst>
          </p:cNvPr>
          <p:cNvSpPr>
            <a:spLocks noGrp="1"/>
          </p:cNvSpPr>
          <p:nvPr>
            <p:ph type="body" sz="quarter" idx="13"/>
          </p:nvPr>
        </p:nvSpPr>
        <p:spPr>
          <a:xfrm>
            <a:off x="3191744" y="1144320"/>
            <a:ext cx="1910917" cy="478997"/>
          </a:xfrm>
        </p:spPr>
        <p:txBody>
          <a:bodyPr/>
          <a:lstStyle/>
          <a:p>
            <a:r>
              <a:rPr lang="en-US" cap="none" dirty="0">
                <a:latin typeface="Abadi" panose="020B0604020104020204" pitchFamily="34" charset="0"/>
              </a:rPr>
              <a:t>ResNet</a:t>
            </a:r>
          </a:p>
        </p:txBody>
      </p:sp>
      <p:sp>
        <p:nvSpPr>
          <p:cNvPr id="2" name="TextBox 1">
            <a:extLst>
              <a:ext uri="{FF2B5EF4-FFF2-40B4-BE49-F238E27FC236}">
                <a16:creationId xmlns:a16="http://schemas.microsoft.com/office/drawing/2014/main" id="{543B77BB-2E43-E392-55F4-825BAAF9756A}"/>
              </a:ext>
            </a:extLst>
          </p:cNvPr>
          <p:cNvSpPr txBox="1"/>
          <p:nvPr/>
        </p:nvSpPr>
        <p:spPr>
          <a:xfrm>
            <a:off x="3434992" y="1750585"/>
            <a:ext cx="8066927" cy="923330"/>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Residual Network (ResNet):</a:t>
            </a:r>
          </a:p>
          <a:p>
            <a:pPr marL="285750" indent="-285750">
              <a:spcBef>
                <a:spcPts val="0"/>
              </a:spcBef>
              <a:spcAft>
                <a:spcPts val="0"/>
              </a:spcAft>
              <a:buFont typeface="Arial" panose="020B0604020202020204" pitchFamily="34" charset="0"/>
              <a:buChar char="•"/>
            </a:pPr>
            <a:r>
              <a:rPr lang="en-US" sz="1800" dirty="0">
                <a:solidFill>
                  <a:srgbClr val="0E101A"/>
                </a:solidFill>
                <a:effectLst/>
              </a:rPr>
              <a:t>A deep neural network architecture known for effectively handling deep networks.</a:t>
            </a:r>
          </a:p>
          <a:p>
            <a:pPr marL="285750" indent="-285750">
              <a:spcBef>
                <a:spcPts val="0"/>
              </a:spcBef>
              <a:spcAft>
                <a:spcPts val="0"/>
              </a:spcAft>
              <a:buFont typeface="Arial" panose="020B0604020202020204" pitchFamily="34" charset="0"/>
              <a:buChar char="•"/>
            </a:pPr>
            <a:r>
              <a:rPr lang="en-US" sz="1800" dirty="0">
                <a:solidFill>
                  <a:srgbClr val="0E101A"/>
                </a:solidFill>
                <a:effectLst/>
              </a:rPr>
              <a:t>Its residual blocks help alleviate the vanishing gradient problem.</a:t>
            </a:r>
          </a:p>
        </p:txBody>
      </p:sp>
      <p:pic>
        <p:nvPicPr>
          <p:cNvPr id="4" name="Picture 3">
            <a:extLst>
              <a:ext uri="{FF2B5EF4-FFF2-40B4-BE49-F238E27FC236}">
                <a16:creationId xmlns:a16="http://schemas.microsoft.com/office/drawing/2014/main" id="{84E3E14C-66C7-A977-9E4B-31E00EE4E9E3}"/>
              </a:ext>
            </a:extLst>
          </p:cNvPr>
          <p:cNvPicPr>
            <a:picLocks noChangeAspect="1"/>
          </p:cNvPicPr>
          <p:nvPr/>
        </p:nvPicPr>
        <p:blipFill>
          <a:blip r:embed="rId3"/>
          <a:stretch>
            <a:fillRect/>
          </a:stretch>
        </p:blipFill>
        <p:spPr>
          <a:xfrm>
            <a:off x="358667" y="2854253"/>
            <a:ext cx="5114962" cy="3714777"/>
          </a:xfrm>
          <a:prstGeom prst="rect">
            <a:avLst/>
          </a:prstGeom>
        </p:spPr>
      </p:pic>
      <p:sp>
        <p:nvSpPr>
          <p:cNvPr id="6" name="Rectangle 5">
            <a:extLst>
              <a:ext uri="{FF2B5EF4-FFF2-40B4-BE49-F238E27FC236}">
                <a16:creationId xmlns:a16="http://schemas.microsoft.com/office/drawing/2014/main" id="{469B6931-4EF9-CB0D-C8C8-A904DAB0AB56}"/>
              </a:ext>
            </a:extLst>
          </p:cNvPr>
          <p:cNvSpPr/>
          <p:nvPr/>
        </p:nvSpPr>
        <p:spPr>
          <a:xfrm>
            <a:off x="462337" y="3344238"/>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36CFC25-D32D-4D2F-4510-A517883C8FF6}"/>
              </a:ext>
            </a:extLst>
          </p:cNvPr>
          <p:cNvSpPr txBox="1"/>
          <p:nvPr/>
        </p:nvSpPr>
        <p:spPr>
          <a:xfrm>
            <a:off x="5575587" y="3228989"/>
            <a:ext cx="4760214" cy="461665"/>
          </a:xfrm>
          <a:prstGeom prst="rect">
            <a:avLst/>
          </a:prstGeom>
          <a:noFill/>
        </p:spPr>
        <p:txBody>
          <a:bodyPr wrap="square" rtlCol="0">
            <a:spAutoFit/>
          </a:bodyPr>
          <a:lstStyle/>
          <a:p>
            <a:r>
              <a:rPr lang="en-US" sz="1200" dirty="0"/>
              <a:t>With 23,581,440 parameters, it constitutes the bulk of the model's complexity and capability</a:t>
            </a:r>
          </a:p>
        </p:txBody>
      </p:sp>
      <p:cxnSp>
        <p:nvCxnSpPr>
          <p:cNvPr id="9" name="Straight Arrow Connector 8">
            <a:extLst>
              <a:ext uri="{FF2B5EF4-FFF2-40B4-BE49-F238E27FC236}">
                <a16:creationId xmlns:a16="http://schemas.microsoft.com/office/drawing/2014/main" id="{5E9FC31D-AA61-0D0E-9C51-97B9501C42DE}"/>
              </a:ext>
            </a:extLst>
          </p:cNvPr>
          <p:cNvCxnSpPr>
            <a:cxnSpLocks/>
            <a:stCxn id="6" idx="3"/>
            <a:endCxn id="7" idx="1"/>
          </p:cNvCxnSpPr>
          <p:nvPr/>
        </p:nvCxnSpPr>
        <p:spPr>
          <a:xfrm flipV="1">
            <a:off x="5102661" y="3459822"/>
            <a:ext cx="472926"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1EDF8DF-329B-FFE1-99D7-CD6CE82F5088}"/>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06A6D2E-A12D-53DC-E46A-BC49108CCA94}"/>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F5E5E74-5BF6-DDE3-5D42-56E1D5A6417E}"/>
              </a:ext>
            </a:extLst>
          </p:cNvPr>
          <p:cNvSpPr txBox="1"/>
          <p:nvPr/>
        </p:nvSpPr>
        <p:spPr>
          <a:xfrm>
            <a:off x="5575586" y="3668922"/>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
        <p:nvSpPr>
          <p:cNvPr id="18" name="Rectangle 17">
            <a:extLst>
              <a:ext uri="{FF2B5EF4-FFF2-40B4-BE49-F238E27FC236}">
                <a16:creationId xmlns:a16="http://schemas.microsoft.com/office/drawing/2014/main" id="{B08FA093-7EE8-0936-587C-39ACF519E7D0}"/>
              </a:ext>
            </a:extLst>
          </p:cNvPr>
          <p:cNvSpPr/>
          <p:nvPr/>
        </p:nvSpPr>
        <p:spPr>
          <a:xfrm>
            <a:off x="462336" y="5036157"/>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CF1086C-860D-AC2E-57ED-AA2D290E6442}"/>
              </a:ext>
            </a:extLst>
          </p:cNvPr>
          <p:cNvCxnSpPr>
            <a:cxnSpLocks/>
          </p:cNvCxnSpPr>
          <p:nvPr/>
        </p:nvCxnSpPr>
        <p:spPr>
          <a:xfrm flipV="1">
            <a:off x="2332233" y="5223524"/>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83B23-4571-7EE8-88BF-AC3BABBD4675}"/>
              </a:ext>
            </a:extLst>
          </p:cNvPr>
          <p:cNvSpPr txBox="1"/>
          <p:nvPr/>
        </p:nvSpPr>
        <p:spPr>
          <a:xfrm>
            <a:off x="5650930" y="4949229"/>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spTree>
    <p:extLst>
      <p:ext uri="{BB962C8B-B14F-4D97-AF65-F5344CB8AC3E}">
        <p14:creationId xmlns:p14="http://schemas.microsoft.com/office/powerpoint/2010/main" val="4131269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086-6464-7452-5D9A-8594015E7B36}"/>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9C194426-576B-7BB8-CFDD-8ED02E48B618}"/>
              </a:ext>
            </a:extLst>
          </p:cNvPr>
          <p:cNvSpPr>
            <a:spLocks noGrp="1"/>
          </p:cNvSpPr>
          <p:nvPr>
            <p:ph type="title"/>
          </p:nvPr>
        </p:nvSpPr>
        <p:spPr>
          <a:xfrm>
            <a:off x="255465" y="915267"/>
            <a:ext cx="10360152" cy="914400"/>
          </a:xfrm>
        </p:spPr>
        <p:txBody>
          <a:bodyPr vert="horz" lIns="91440" tIns="45720" rIns="91440" bIns="45720" rtlCol="0" anchor="b" anchorCtr="0">
            <a:normAutofit/>
          </a:bodyPr>
          <a:lstStyle/>
          <a:p>
            <a:r>
              <a:rPr lang="en-US" kern="1200" dirty="0">
                <a:latin typeface="+mj-lt"/>
                <a:ea typeface="+mj-ea"/>
                <a:cs typeface="+mj-cs"/>
              </a:rPr>
              <a:t>Proposed Models</a:t>
            </a:r>
          </a:p>
        </p:txBody>
      </p:sp>
      <p:sp>
        <p:nvSpPr>
          <p:cNvPr id="31" name="Text Placeholder 14">
            <a:extLst>
              <a:ext uri="{FF2B5EF4-FFF2-40B4-BE49-F238E27FC236}">
                <a16:creationId xmlns:a16="http://schemas.microsoft.com/office/drawing/2014/main" id="{224F75A1-3B9B-88C8-6A31-3CC100D46A5B}"/>
              </a:ext>
            </a:extLst>
          </p:cNvPr>
          <p:cNvSpPr txBox="1">
            <a:spLocks/>
          </p:cNvSpPr>
          <p:nvPr/>
        </p:nvSpPr>
        <p:spPr>
          <a:xfrm>
            <a:off x="255465" y="2098279"/>
            <a:ext cx="2816352" cy="384048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90000"/>
              </a:lnSpc>
              <a:spcBef>
                <a:spcPts val="1000"/>
              </a:spcBef>
            </a:pPr>
            <a:r>
              <a:rPr lang="en-US" sz="2000" cap="none" dirty="0">
                <a:latin typeface="Abadi" panose="020B0604020104020204" pitchFamily="34" charset="0"/>
              </a:rPr>
              <a:t>ResNet</a:t>
            </a:r>
          </a:p>
        </p:txBody>
      </p:sp>
      <p:pic>
        <p:nvPicPr>
          <p:cNvPr id="3" name="Picture 2" descr="A diagram of a diagram&#10;&#10;Description automatically generated">
            <a:extLst>
              <a:ext uri="{FF2B5EF4-FFF2-40B4-BE49-F238E27FC236}">
                <a16:creationId xmlns:a16="http://schemas.microsoft.com/office/drawing/2014/main" id="{F0AE6A9F-C408-95F0-60C9-A8BF341277EF}"/>
              </a:ext>
            </a:extLst>
          </p:cNvPr>
          <p:cNvPicPr>
            <a:picLocks noChangeAspect="1"/>
          </p:cNvPicPr>
          <p:nvPr/>
        </p:nvPicPr>
        <p:blipFill>
          <a:blip r:embed="rId3"/>
          <a:stretch>
            <a:fillRect/>
          </a:stretch>
        </p:blipFill>
        <p:spPr>
          <a:xfrm>
            <a:off x="0" y="2824630"/>
            <a:ext cx="12192000" cy="3870047"/>
          </a:xfrm>
          <a:prstGeom prst="rect">
            <a:avLst/>
          </a:prstGeom>
        </p:spPr>
      </p:pic>
      <p:pic>
        <p:nvPicPr>
          <p:cNvPr id="4" name="Picture 3">
            <a:extLst>
              <a:ext uri="{FF2B5EF4-FFF2-40B4-BE49-F238E27FC236}">
                <a16:creationId xmlns:a16="http://schemas.microsoft.com/office/drawing/2014/main" id="{5032ABAB-51C8-0A03-7DA1-F2E2A87280A0}"/>
              </a:ext>
            </a:extLst>
          </p:cNvPr>
          <p:cNvPicPr>
            <a:picLocks noChangeAspect="1"/>
          </p:cNvPicPr>
          <p:nvPr/>
        </p:nvPicPr>
        <p:blipFill>
          <a:blip r:embed="rId4"/>
          <a:stretch>
            <a:fillRect/>
          </a:stretch>
        </p:blipFill>
        <p:spPr>
          <a:xfrm>
            <a:off x="9007230" y="918393"/>
            <a:ext cx="2476518" cy="1543061"/>
          </a:xfrm>
          <a:prstGeom prst="rect">
            <a:avLst/>
          </a:prstGeom>
        </p:spPr>
      </p:pic>
    </p:spTree>
    <p:extLst>
      <p:ext uri="{BB962C8B-B14F-4D97-AF65-F5344CB8AC3E}">
        <p14:creationId xmlns:p14="http://schemas.microsoft.com/office/powerpoint/2010/main" val="347892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C7C39FC-F841-E249-5D56-D02ACCAC08EB}"/>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2EDA9998-3EE1-D760-DFE0-5C4C965BCFA3}"/>
              </a:ext>
            </a:extLst>
          </p:cNvPr>
          <p:cNvSpPr>
            <a:spLocks noGrp="1"/>
          </p:cNvSpPr>
          <p:nvPr>
            <p:ph type="title"/>
          </p:nvPr>
        </p:nvSpPr>
        <p:spPr>
          <a:xfrm>
            <a:off x="267574" y="57038"/>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F4E24278-B11B-54DF-33AD-AFEE1F858327}"/>
              </a:ext>
            </a:extLst>
          </p:cNvPr>
          <p:cNvSpPr>
            <a:spLocks noGrp="1"/>
          </p:cNvSpPr>
          <p:nvPr>
            <p:ph type="body" sz="quarter" idx="13"/>
          </p:nvPr>
        </p:nvSpPr>
        <p:spPr>
          <a:xfrm>
            <a:off x="267574" y="978148"/>
            <a:ext cx="4120865" cy="1001516"/>
          </a:xfrm>
        </p:spPr>
        <p:txBody>
          <a:bodyPr>
            <a:normAutofit/>
          </a:bodyPr>
          <a:lstStyle/>
          <a:p>
            <a:r>
              <a:rPr lang="en-US" cap="none" dirty="0">
                <a:latin typeface="Abadi" panose="020B0604020104020204" pitchFamily="34" charset="0"/>
              </a:rPr>
              <a:t>Recurrent Neural Network </a:t>
            </a:r>
          </a:p>
        </p:txBody>
      </p:sp>
      <p:sp>
        <p:nvSpPr>
          <p:cNvPr id="2" name="TextBox 1">
            <a:extLst>
              <a:ext uri="{FF2B5EF4-FFF2-40B4-BE49-F238E27FC236}">
                <a16:creationId xmlns:a16="http://schemas.microsoft.com/office/drawing/2014/main" id="{75A76BBC-FB06-4FCC-5390-1C2049C2EECB}"/>
              </a:ext>
            </a:extLst>
          </p:cNvPr>
          <p:cNvSpPr txBox="1"/>
          <p:nvPr/>
        </p:nvSpPr>
        <p:spPr>
          <a:xfrm>
            <a:off x="600451" y="1602463"/>
            <a:ext cx="9094342" cy="1991058"/>
          </a:xfrm>
          <a:prstGeom prst="rect">
            <a:avLst/>
          </a:prstGeom>
          <a:noFill/>
        </p:spPr>
        <p:txBody>
          <a:bodyPr wrap="square" rtlCol="0">
            <a:spAutoFit/>
          </a:bodyPr>
          <a:lstStyle/>
          <a:p>
            <a:pPr>
              <a:spcBef>
                <a:spcPts val="0"/>
              </a:spcBef>
              <a:spcAft>
                <a:spcPts val="0"/>
              </a:spcAft>
            </a:pPr>
            <a:r>
              <a:rPr lang="en-US" sz="1800" b="1" dirty="0">
                <a:solidFill>
                  <a:srgbClr val="0E101A"/>
                </a:solidFill>
                <a:effectLst/>
              </a:rPr>
              <a:t>Recurrent Neural Network (RNN):</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Specialized in processing sequences for tasks such as speech recognition or language modeling.</a:t>
            </a:r>
          </a:p>
          <a:p>
            <a:pPr marL="285750" indent="-285750">
              <a:lnSpc>
                <a:spcPct val="150000"/>
              </a:lnSpc>
              <a:spcBef>
                <a:spcPts val="0"/>
              </a:spcBef>
              <a:spcAft>
                <a:spcPts val="0"/>
              </a:spcAft>
              <a:buFont typeface="Arial" panose="020B0604020202020204" pitchFamily="34" charset="0"/>
              <a:buChar char="•"/>
            </a:pPr>
            <a:r>
              <a:rPr lang="en-US" sz="1800" b="1" dirty="0">
                <a:solidFill>
                  <a:srgbClr val="0E101A"/>
                </a:solidFill>
                <a:effectLst/>
              </a:rPr>
              <a:t>Capable of maintaining information in 'memory' over time to capture temporal dependencies.</a:t>
            </a:r>
          </a:p>
          <a:p>
            <a:pPr marL="285750" indent="-285750">
              <a:lnSpc>
                <a:spcPct val="150000"/>
              </a:lnSpc>
              <a:spcBef>
                <a:spcPts val="0"/>
              </a:spcBef>
              <a:spcAft>
                <a:spcPts val="0"/>
              </a:spcAft>
              <a:buFont typeface="Arial" panose="020B0604020202020204" pitchFamily="34" charset="0"/>
              <a:buChar char="•"/>
            </a:pPr>
            <a:r>
              <a:rPr lang="en-US" b="1" dirty="0">
                <a:solidFill>
                  <a:srgbClr val="0E101A"/>
                </a:solidFill>
              </a:rPr>
              <a:t>E</a:t>
            </a:r>
            <a:r>
              <a:rPr lang="en-US" sz="1800" b="1" dirty="0">
                <a:solidFill>
                  <a:srgbClr val="0E101A"/>
                </a:solidFill>
                <a:effectLst/>
              </a:rPr>
              <a:t>ffective for analyzing time-series data or sequential data like audio signals, where past information influences the current state.</a:t>
            </a:r>
            <a:endParaRPr lang="en-US" sz="1800" dirty="0">
              <a:solidFill>
                <a:srgbClr val="0E101A"/>
              </a:solidFill>
              <a:effectLst/>
            </a:endParaRPr>
          </a:p>
        </p:txBody>
      </p:sp>
      <p:pic>
        <p:nvPicPr>
          <p:cNvPr id="6" name="Picture 5" descr="A diagram of a block diagram&#10;&#10;Description automatically generated">
            <a:extLst>
              <a:ext uri="{FF2B5EF4-FFF2-40B4-BE49-F238E27FC236}">
                <a16:creationId xmlns:a16="http://schemas.microsoft.com/office/drawing/2014/main" id="{76BC8A11-7B50-B03E-7BB9-C644175816B3}"/>
              </a:ext>
            </a:extLst>
          </p:cNvPr>
          <p:cNvPicPr>
            <a:picLocks noChangeAspect="1"/>
          </p:cNvPicPr>
          <p:nvPr/>
        </p:nvPicPr>
        <p:blipFill>
          <a:blip r:embed="rId3"/>
          <a:stretch>
            <a:fillRect/>
          </a:stretch>
        </p:blipFill>
        <p:spPr>
          <a:xfrm>
            <a:off x="0" y="4021664"/>
            <a:ext cx="12192000" cy="2530914"/>
          </a:xfrm>
          <a:prstGeom prst="rect">
            <a:avLst/>
          </a:prstGeom>
        </p:spPr>
      </p:pic>
    </p:spTree>
    <p:extLst>
      <p:ext uri="{BB962C8B-B14F-4D97-AF65-F5344CB8AC3E}">
        <p14:creationId xmlns:p14="http://schemas.microsoft.com/office/powerpoint/2010/main" val="6809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5E84DC6-A0E2-FD5F-7F02-9775B03B86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2BA0D-0B96-6C32-62CF-D1F37F15EC53}"/>
              </a:ext>
            </a:extLst>
          </p:cNvPr>
          <p:cNvPicPr>
            <a:picLocks noChangeAspect="1"/>
          </p:cNvPicPr>
          <p:nvPr/>
        </p:nvPicPr>
        <p:blipFill>
          <a:blip r:embed="rId3"/>
          <a:stretch>
            <a:fillRect/>
          </a:stretch>
        </p:blipFill>
        <p:spPr>
          <a:xfrm>
            <a:off x="354688" y="2911388"/>
            <a:ext cx="5067337" cy="3343299"/>
          </a:xfrm>
          <a:prstGeom prst="rect">
            <a:avLst/>
          </a:prstGeom>
        </p:spPr>
      </p:pic>
      <p:sp>
        <p:nvSpPr>
          <p:cNvPr id="11" name="Title 2">
            <a:extLst>
              <a:ext uri="{FF2B5EF4-FFF2-40B4-BE49-F238E27FC236}">
                <a16:creationId xmlns:a16="http://schemas.microsoft.com/office/drawing/2014/main" id="{2C7E29F7-F64C-0765-10D3-507DE8B0F103}"/>
              </a:ext>
            </a:extLst>
          </p:cNvPr>
          <p:cNvSpPr>
            <a:spLocks noGrp="1"/>
          </p:cNvSpPr>
          <p:nvPr>
            <p:ph type="title"/>
          </p:nvPr>
        </p:nvSpPr>
        <p:spPr>
          <a:xfrm>
            <a:off x="3252580" y="164049"/>
            <a:ext cx="5686840" cy="852666"/>
          </a:xfrm>
        </p:spPr>
        <p:txBody>
          <a:bodyPr anchor="b"/>
          <a:lstStyle/>
          <a:p>
            <a:r>
              <a:rPr lang="en-US" dirty="0"/>
              <a:t>Proposed Models</a:t>
            </a:r>
          </a:p>
        </p:txBody>
      </p:sp>
      <p:sp>
        <p:nvSpPr>
          <p:cNvPr id="15" name="Text Placeholder 14">
            <a:extLst>
              <a:ext uri="{FF2B5EF4-FFF2-40B4-BE49-F238E27FC236}">
                <a16:creationId xmlns:a16="http://schemas.microsoft.com/office/drawing/2014/main" id="{727CF3FC-CFA7-9139-F0E8-3A5BE4D78935}"/>
              </a:ext>
            </a:extLst>
          </p:cNvPr>
          <p:cNvSpPr>
            <a:spLocks noGrp="1"/>
          </p:cNvSpPr>
          <p:nvPr>
            <p:ph type="body" sz="quarter" idx="13"/>
          </p:nvPr>
        </p:nvSpPr>
        <p:spPr>
          <a:xfrm>
            <a:off x="3101460" y="1045942"/>
            <a:ext cx="4475323" cy="1001516"/>
          </a:xfrm>
        </p:spPr>
        <p:txBody>
          <a:bodyPr>
            <a:normAutofit/>
          </a:bodyPr>
          <a:lstStyle/>
          <a:p>
            <a:r>
              <a:rPr lang="en-US" cap="none" dirty="0">
                <a:latin typeface="Abadi" panose="020B0604020104020204" pitchFamily="34" charset="0"/>
              </a:rPr>
              <a:t>Recurrent Neural Network </a:t>
            </a:r>
          </a:p>
        </p:txBody>
      </p:sp>
      <p:sp>
        <p:nvSpPr>
          <p:cNvPr id="6" name="Rectangle 5">
            <a:extLst>
              <a:ext uri="{FF2B5EF4-FFF2-40B4-BE49-F238E27FC236}">
                <a16:creationId xmlns:a16="http://schemas.microsoft.com/office/drawing/2014/main" id="{FA69C2F5-C967-7AEC-35C4-4EBB0A2C0098}"/>
              </a:ext>
            </a:extLst>
          </p:cNvPr>
          <p:cNvSpPr/>
          <p:nvPr/>
        </p:nvSpPr>
        <p:spPr>
          <a:xfrm>
            <a:off x="462336" y="4103800"/>
            <a:ext cx="4640324" cy="23116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2F3803-81A6-6FAA-F1C5-69E05C224A4A}"/>
              </a:ext>
            </a:extLst>
          </p:cNvPr>
          <p:cNvSpPr txBox="1"/>
          <p:nvPr/>
        </p:nvSpPr>
        <p:spPr>
          <a:xfrm>
            <a:off x="5617103" y="4080884"/>
            <a:ext cx="4760214" cy="276999"/>
          </a:xfrm>
          <a:prstGeom prst="rect">
            <a:avLst/>
          </a:prstGeom>
          <a:noFill/>
        </p:spPr>
        <p:txBody>
          <a:bodyPr wrap="square" rtlCol="0">
            <a:spAutoFit/>
          </a:bodyPr>
          <a:lstStyle/>
          <a:p>
            <a:r>
              <a:rPr lang="en-US" sz="1200" dirty="0"/>
              <a:t>Does not return sequences, preparing the model for the final classification</a:t>
            </a:r>
          </a:p>
        </p:txBody>
      </p:sp>
      <p:cxnSp>
        <p:nvCxnSpPr>
          <p:cNvPr id="9" name="Straight Arrow Connector 8">
            <a:extLst>
              <a:ext uri="{FF2B5EF4-FFF2-40B4-BE49-F238E27FC236}">
                <a16:creationId xmlns:a16="http://schemas.microsoft.com/office/drawing/2014/main" id="{1432B3B8-B261-014A-EAA7-DB78B17FB07E}"/>
              </a:ext>
            </a:extLst>
          </p:cNvPr>
          <p:cNvCxnSpPr>
            <a:cxnSpLocks/>
            <a:stCxn id="6" idx="3"/>
          </p:cNvCxnSpPr>
          <p:nvPr/>
        </p:nvCxnSpPr>
        <p:spPr>
          <a:xfrm>
            <a:off x="5102660" y="4219385"/>
            <a:ext cx="472925"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E6895B9-17C5-E5D6-735B-1BAA228808DC}"/>
              </a:ext>
            </a:extLst>
          </p:cNvPr>
          <p:cNvSpPr/>
          <p:nvPr/>
        </p:nvSpPr>
        <p:spPr>
          <a:xfrm>
            <a:off x="462337" y="3690655"/>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668BC20-6CB0-AAC8-3B68-EAAB8008E3CF}"/>
              </a:ext>
            </a:extLst>
          </p:cNvPr>
          <p:cNvCxnSpPr>
            <a:cxnSpLocks/>
          </p:cNvCxnSpPr>
          <p:nvPr/>
        </p:nvCxnSpPr>
        <p:spPr>
          <a:xfrm flipV="1">
            <a:off x="2332234" y="3878023"/>
            <a:ext cx="3243353" cy="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B0ACF8-B94B-4160-2E6E-429040166841}"/>
              </a:ext>
            </a:extLst>
          </p:cNvPr>
          <p:cNvSpPr txBox="1"/>
          <p:nvPr/>
        </p:nvSpPr>
        <p:spPr>
          <a:xfrm>
            <a:off x="5575585" y="3746092"/>
            <a:ext cx="4760215" cy="276999"/>
          </a:xfrm>
          <a:prstGeom prst="rect">
            <a:avLst/>
          </a:prstGeom>
          <a:noFill/>
        </p:spPr>
        <p:txBody>
          <a:bodyPr wrap="square" rtlCol="0">
            <a:spAutoFit/>
          </a:bodyPr>
          <a:lstStyle/>
          <a:p>
            <a:r>
              <a:rPr lang="en-US" sz="1200" dirty="0"/>
              <a:t>Helps combat overfitting by forcing the model to learn more robust features.</a:t>
            </a:r>
          </a:p>
        </p:txBody>
      </p:sp>
      <p:sp>
        <p:nvSpPr>
          <p:cNvPr id="18" name="Rectangle 17">
            <a:extLst>
              <a:ext uri="{FF2B5EF4-FFF2-40B4-BE49-F238E27FC236}">
                <a16:creationId xmlns:a16="http://schemas.microsoft.com/office/drawing/2014/main" id="{1479F7E4-1D95-6D77-FCCA-4729E61D49DD}"/>
              </a:ext>
            </a:extLst>
          </p:cNvPr>
          <p:cNvSpPr/>
          <p:nvPr/>
        </p:nvSpPr>
        <p:spPr>
          <a:xfrm>
            <a:off x="462336" y="4761860"/>
            <a:ext cx="1869897" cy="37473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AAEFF56-BC08-B04B-D061-2A851000D3CA}"/>
              </a:ext>
            </a:extLst>
          </p:cNvPr>
          <p:cNvCxnSpPr>
            <a:cxnSpLocks/>
          </p:cNvCxnSpPr>
          <p:nvPr/>
        </p:nvCxnSpPr>
        <p:spPr>
          <a:xfrm>
            <a:off x="2332233" y="4926538"/>
            <a:ext cx="3197440" cy="278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B7F3C29-074F-C615-93C2-F69D581975E7}"/>
              </a:ext>
            </a:extLst>
          </p:cNvPr>
          <p:cNvSpPr txBox="1"/>
          <p:nvPr/>
        </p:nvSpPr>
        <p:spPr>
          <a:xfrm>
            <a:off x="5650930" y="4761860"/>
            <a:ext cx="4760215" cy="461665"/>
          </a:xfrm>
          <a:prstGeom prst="rect">
            <a:avLst/>
          </a:prstGeom>
          <a:noFill/>
        </p:spPr>
        <p:txBody>
          <a:bodyPr wrap="square" rtlCol="0">
            <a:spAutoFit/>
          </a:bodyPr>
          <a:lstStyle/>
          <a:p>
            <a:r>
              <a:rPr lang="en-US" sz="1200" dirty="0"/>
              <a:t>Helps in reducing overfitting by minimizing the total number of parameters in the model</a:t>
            </a:r>
          </a:p>
        </p:txBody>
      </p:sp>
      <p:pic>
        <p:nvPicPr>
          <p:cNvPr id="3" name="Picture 2">
            <a:extLst>
              <a:ext uri="{FF2B5EF4-FFF2-40B4-BE49-F238E27FC236}">
                <a16:creationId xmlns:a16="http://schemas.microsoft.com/office/drawing/2014/main" id="{F4D03E49-B3AD-7099-F0EC-FE14D8A7B5F3}"/>
              </a:ext>
            </a:extLst>
          </p:cNvPr>
          <p:cNvPicPr>
            <a:picLocks noChangeAspect="1"/>
          </p:cNvPicPr>
          <p:nvPr/>
        </p:nvPicPr>
        <p:blipFill>
          <a:blip r:embed="rId4"/>
          <a:stretch>
            <a:fillRect/>
          </a:stretch>
        </p:blipFill>
        <p:spPr>
          <a:xfrm>
            <a:off x="9427022" y="2096140"/>
            <a:ext cx="2305067" cy="1333510"/>
          </a:xfrm>
          <a:prstGeom prst="rect">
            <a:avLst/>
          </a:prstGeom>
        </p:spPr>
      </p:pic>
    </p:spTree>
    <p:extLst>
      <p:ext uri="{BB962C8B-B14F-4D97-AF65-F5344CB8AC3E}">
        <p14:creationId xmlns:p14="http://schemas.microsoft.com/office/powerpoint/2010/main" val="1714770537"/>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{61D89BE7-0E84-45B0-B14E-D56572A27E71}tf11964407_win32</Template>
  <TotalTime>4546</TotalTime>
  <Words>1928</Words>
  <Application>Microsoft Office PowerPoint</Application>
  <PresentationFormat>Widescreen</PresentationFormat>
  <Paragraphs>267</Paragraphs>
  <Slides>23</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Abadi</vt:lpstr>
      <vt:lpstr>Arial</vt:lpstr>
      <vt:lpstr>Bahnschrift Light</vt:lpstr>
      <vt:lpstr>Bell MT</vt:lpstr>
      <vt:lpstr>Calibri</vt:lpstr>
      <vt:lpstr>Courier New</vt:lpstr>
      <vt:lpstr>Gill Sans Nova Light</vt:lpstr>
      <vt:lpstr>Helvetica</vt:lpstr>
      <vt:lpstr>Roboto (Body)</vt:lpstr>
      <vt:lpstr>Roboto Condensed Light</vt:lpstr>
      <vt:lpstr>Sagona Book</vt:lpstr>
      <vt:lpstr>Söhne</vt:lpstr>
      <vt:lpstr>Tahoma</vt:lpstr>
      <vt:lpstr>Custom</vt:lpstr>
      <vt:lpstr>Swine Disease Classification using Deep Learning</vt:lpstr>
      <vt:lpstr>AGENDA</vt:lpstr>
      <vt:lpstr>Project Life Cycle</vt:lpstr>
      <vt:lpstr>Proposed Models</vt:lpstr>
      <vt:lpstr>Proposed Models</vt:lpstr>
      <vt:lpstr>Proposed Models</vt:lpstr>
      <vt:lpstr>Proposed Models</vt:lpstr>
      <vt:lpstr>Proposed Models</vt:lpstr>
      <vt:lpstr>Proposed Models</vt:lpstr>
      <vt:lpstr>Proposed Models</vt:lpstr>
      <vt:lpstr>Proposed Models</vt:lpstr>
      <vt:lpstr>Model Comparison</vt:lpstr>
      <vt:lpstr>Model Justification</vt:lpstr>
      <vt:lpstr>Model Comparison for image data</vt:lpstr>
      <vt:lpstr>Model Comparison for image data</vt:lpstr>
      <vt:lpstr>WEB-BASED SYSTEM IMPLEMENTION </vt:lpstr>
      <vt:lpstr>Learn Tab</vt:lpstr>
      <vt:lpstr>Predictions Tab</vt:lpstr>
      <vt:lpstr>Visualizations Tab</vt:lpstr>
      <vt:lpstr>Web Based Implementation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Jugal Kishore Ruvva</dc:creator>
  <cp:lastModifiedBy>Jugal Kishore Ruvva</cp:lastModifiedBy>
  <cp:revision>81</cp:revision>
  <dcterms:created xsi:type="dcterms:W3CDTF">2024-03-01T18:24:58Z</dcterms:created>
  <dcterms:modified xsi:type="dcterms:W3CDTF">2024-04-08T17:13:49Z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